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8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9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0.xml" ContentType="application/vnd.openxmlformats-officedocument.theme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1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2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3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4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5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7" r:id="rId2"/>
    <p:sldMasterId id="2147483690" r:id="rId3"/>
    <p:sldMasterId id="2147483703" r:id="rId4"/>
    <p:sldMasterId id="2147483716" r:id="rId5"/>
    <p:sldMasterId id="2147483730" r:id="rId6"/>
    <p:sldMasterId id="2147483744" r:id="rId7"/>
    <p:sldMasterId id="2147483758" r:id="rId8"/>
    <p:sldMasterId id="2147483772" r:id="rId9"/>
    <p:sldMasterId id="2147483786" r:id="rId10"/>
    <p:sldMasterId id="2147483800" r:id="rId11"/>
    <p:sldMasterId id="2147483814" r:id="rId12"/>
    <p:sldMasterId id="2147483827" r:id="rId13"/>
    <p:sldMasterId id="2147483840" r:id="rId14"/>
    <p:sldMasterId id="2147483853" r:id="rId15"/>
    <p:sldMasterId id="2147483866" r:id="rId16"/>
  </p:sldMasterIdLst>
  <p:notesMasterIdLst>
    <p:notesMasterId r:id="rId20"/>
  </p:notesMasterIdLst>
  <p:handoutMasterIdLst>
    <p:handoutMasterId r:id="rId21"/>
  </p:handoutMasterIdLst>
  <p:sldIdLst>
    <p:sldId id="773" r:id="rId17"/>
    <p:sldId id="776" r:id="rId18"/>
    <p:sldId id="775" r:id="rId19"/>
  </p:sldIdLst>
  <p:sldSz cx="9324975" cy="6858000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66FF33"/>
    <a:srgbClr val="FF9900"/>
    <a:srgbClr val="777777"/>
    <a:srgbClr val="CC0066"/>
    <a:srgbClr val="00FFCC"/>
    <a:srgbClr val="FF66FF"/>
    <a:srgbClr val="FF3300"/>
    <a:srgbClr val="E7F3F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2" autoAdjust="0"/>
    <p:restoredTop sz="89586" autoAdjust="0"/>
  </p:normalViewPr>
  <p:slideViewPr>
    <p:cSldViewPr showGuides="1">
      <p:cViewPr>
        <p:scale>
          <a:sx n="102" d="100"/>
          <a:sy n="102" d="100"/>
        </p:scale>
        <p:origin x="-1824" y="-372"/>
      </p:cViewPr>
      <p:guideLst>
        <p:guide orient="horz" pos="845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1566" y="169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TSZ003\groups$\AWI\Wirtschaftsdaten\Statistik_Daten\6%20Industrie%20und%20Dienstleistungen\Handelsregister\Eingetragene%20Gesellschaften%20monatlich\Eingetragene%20Gesellschaften%20Schwyz%20und%20Nachbarkantone%202009-%20Dezember%20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TSZ003\groups$\AWI\Wirtschaftsdaten\Statistik_Daten\6%20Industrie%20und%20Dienstleistungen\Handelsregister\Eingetragene%20Gesellschaften%20monatlich\Eingetragene%20Gesellschaften%20Schwyz%20und%20Nachbarkantone%202009-%20Dezember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46407646802205E-2"/>
          <c:y val="2.1420830367387931E-2"/>
          <c:w val="0.87221816535200403"/>
          <c:h val="0.92558099490208523"/>
        </c:manualLayout>
      </c:layout>
      <c:lineChart>
        <c:grouping val="standard"/>
        <c:varyColors val="0"/>
        <c:ser>
          <c:idx val="0"/>
          <c:order val="0"/>
          <c:tx>
            <c:strRef>
              <c:f>bearbeitet!$A$16</c:f>
              <c:strCache>
                <c:ptCount val="1"/>
                <c:pt idx="0">
                  <c:v>SZ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bearbeitet!$B$15:$J$15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bearbeitet!$B$16:$J$16</c:f>
              <c:numCache>
                <c:formatCode>#,##0</c:formatCode>
                <c:ptCount val="9"/>
                <c:pt idx="0">
                  <c:v>100</c:v>
                </c:pt>
                <c:pt idx="1">
                  <c:v>106.05574324324326</c:v>
                </c:pt>
                <c:pt idx="2">
                  <c:v>110.86148648648648</c:v>
                </c:pt>
                <c:pt idx="3">
                  <c:v>118.36993243243244</c:v>
                </c:pt>
                <c:pt idx="4">
                  <c:v>124.63682432432432</c:v>
                </c:pt>
                <c:pt idx="5">
                  <c:v>129.43412162162161</c:v>
                </c:pt>
                <c:pt idx="6">
                  <c:v>134.83108108108109</c:v>
                </c:pt>
                <c:pt idx="7">
                  <c:v>139.52702702702703</c:v>
                </c:pt>
                <c:pt idx="8" formatCode="0">
                  <c:v>144.23986486486487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bearbeitet!$A$17</c:f>
              <c:strCache>
                <c:ptCount val="1"/>
                <c:pt idx="0">
                  <c:v>LU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bearbeitet!$B$15:$J$15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bearbeitet!$B$17:$J$17</c:f>
              <c:numCache>
                <c:formatCode>#,##0</c:formatCode>
                <c:ptCount val="9"/>
                <c:pt idx="0">
                  <c:v>100</c:v>
                </c:pt>
                <c:pt idx="1">
                  <c:v>102.04920164352214</c:v>
                </c:pt>
                <c:pt idx="2">
                  <c:v>104.72772663442034</c:v>
                </c:pt>
                <c:pt idx="3">
                  <c:v>109.4658553076403</c:v>
                </c:pt>
                <c:pt idx="4">
                  <c:v>114.52644718364799</c:v>
                </c:pt>
                <c:pt idx="5">
                  <c:v>119.3998023612628</c:v>
                </c:pt>
                <c:pt idx="6">
                  <c:v>125.53700525302961</c:v>
                </c:pt>
                <c:pt idx="7">
                  <c:v>131.07609091381912</c:v>
                </c:pt>
                <c:pt idx="8" formatCode="0">
                  <c:v>136.5683674000104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bearbeitet!$A$18</c:f>
              <c:strCache>
                <c:ptCount val="1"/>
                <c:pt idx="0">
                  <c:v>OW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bearbeitet!$B$15:$J$15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bearbeitet!$B$18:$J$18</c:f>
              <c:numCache>
                <c:formatCode>#,##0</c:formatCode>
                <c:ptCount val="9"/>
                <c:pt idx="0">
                  <c:v>100</c:v>
                </c:pt>
                <c:pt idx="1">
                  <c:v>111.06882334284809</c:v>
                </c:pt>
                <c:pt idx="2">
                  <c:v>118.17316841103711</c:v>
                </c:pt>
                <c:pt idx="3">
                  <c:v>125.30922930542341</c:v>
                </c:pt>
                <c:pt idx="4">
                  <c:v>127.75134792261338</c:v>
                </c:pt>
                <c:pt idx="5">
                  <c:v>131.8744053282588</c:v>
                </c:pt>
                <c:pt idx="6">
                  <c:v>131.52553124008881</c:v>
                </c:pt>
                <c:pt idx="7">
                  <c:v>129.05169679670158</c:v>
                </c:pt>
                <c:pt idx="8" formatCode="0">
                  <c:v>130.38376149698701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bearbeitet!$A$19</c:f>
              <c:strCache>
                <c:ptCount val="1"/>
                <c:pt idx="0">
                  <c:v>UR</c:v>
                </c:pt>
              </c:strCache>
            </c:strRef>
          </c:tx>
          <c:spPr>
            <a:ln w="38100">
              <a:solidFill>
                <a:srgbClr val="6600CC"/>
              </a:solidFill>
            </a:ln>
          </c:spPr>
          <c:marker>
            <c:symbol val="none"/>
          </c:marker>
          <c:cat>
            <c:numRef>
              <c:f>bearbeitet!$B$15:$J$15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bearbeitet!$B$19:$J$19</c:f>
              <c:numCache>
                <c:formatCode>#,##0</c:formatCode>
                <c:ptCount val="9"/>
                <c:pt idx="0">
                  <c:v>100</c:v>
                </c:pt>
                <c:pt idx="1">
                  <c:v>103.30073349633251</c:v>
                </c:pt>
                <c:pt idx="2">
                  <c:v>105.56234718826406</c:v>
                </c:pt>
                <c:pt idx="3">
                  <c:v>109.29095354523228</c:v>
                </c:pt>
                <c:pt idx="4">
                  <c:v>112.95843520782395</c:v>
                </c:pt>
                <c:pt idx="5">
                  <c:v>116.32029339853301</c:v>
                </c:pt>
                <c:pt idx="6">
                  <c:v>119.37652811735941</c:v>
                </c:pt>
                <c:pt idx="7">
                  <c:v>121.21026894865525</c:v>
                </c:pt>
                <c:pt idx="8" formatCode="0">
                  <c:v>124.81662591687042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bearbeitet!$A$21</c:f>
              <c:strCache>
                <c:ptCount val="1"/>
                <c:pt idx="0">
                  <c:v>SG</c:v>
                </c:pt>
              </c:strCache>
            </c:strRef>
          </c:tx>
          <c:spPr>
            <a:ln w="38100">
              <a:solidFill>
                <a:srgbClr val="CC6600"/>
              </a:solidFill>
            </a:ln>
          </c:spPr>
          <c:marker>
            <c:symbol val="none"/>
          </c:marker>
          <c:cat>
            <c:numRef>
              <c:f>bearbeitet!$B$15:$J$15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bearbeitet!$B$21:$J$21</c:f>
              <c:numCache>
                <c:formatCode>#,##0</c:formatCode>
                <c:ptCount val="9"/>
                <c:pt idx="0">
                  <c:v>100</c:v>
                </c:pt>
                <c:pt idx="1">
                  <c:v>102.87252518235499</c:v>
                </c:pt>
                <c:pt idx="2">
                  <c:v>104.68912816950331</c:v>
                </c:pt>
                <c:pt idx="3">
                  <c:v>107.90204932268148</c:v>
                </c:pt>
                <c:pt idx="4">
                  <c:v>110.1667245571379</c:v>
                </c:pt>
                <c:pt idx="5">
                  <c:v>112.49739492879472</c:v>
                </c:pt>
                <c:pt idx="6">
                  <c:v>114.41472733588051</c:v>
                </c:pt>
                <c:pt idx="7">
                  <c:v>116.51962486974642</c:v>
                </c:pt>
                <c:pt idx="8" formatCode="0">
                  <c:v>118.31191385897881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bearbeitet!$A$20</c:f>
              <c:strCache>
                <c:ptCount val="1"/>
                <c:pt idx="0">
                  <c:v>ZH</c:v>
                </c:pt>
              </c:strCache>
            </c:strRef>
          </c:tx>
          <c:spPr>
            <a:ln w="38100">
              <a:solidFill>
                <a:srgbClr val="CC0066"/>
              </a:solidFill>
            </a:ln>
          </c:spPr>
          <c:marker>
            <c:symbol val="none"/>
          </c:marker>
          <c:dPt>
            <c:idx val="7"/>
            <c:bubble3D val="0"/>
          </c:dPt>
          <c:cat>
            <c:numRef>
              <c:f>bearbeitet!$B$15:$J$15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bearbeitet!$B$20:$J$20</c:f>
              <c:numCache>
                <c:formatCode>#,##0</c:formatCode>
                <c:ptCount val="9"/>
                <c:pt idx="0">
                  <c:v>100</c:v>
                </c:pt>
                <c:pt idx="1">
                  <c:v>102.76676238661744</c:v>
                </c:pt>
                <c:pt idx="2">
                  <c:v>104.89311272163727</c:v>
                </c:pt>
                <c:pt idx="3">
                  <c:v>106.44856192169196</c:v>
                </c:pt>
                <c:pt idx="4">
                  <c:v>107.95729066958384</c:v>
                </c:pt>
                <c:pt idx="5">
                  <c:v>110.85623775012535</c:v>
                </c:pt>
                <c:pt idx="6">
                  <c:v>113.95460139477642</c:v>
                </c:pt>
                <c:pt idx="7">
                  <c:v>116.70768950271207</c:v>
                </c:pt>
                <c:pt idx="8" formatCode="0">
                  <c:v>119.68982177856785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bearbeitet!$A$22</c:f>
              <c:strCache>
                <c:ptCount val="1"/>
                <c:pt idx="0">
                  <c:v>NW</c:v>
                </c:pt>
              </c:strCache>
            </c:strRef>
          </c:tx>
          <c:spPr>
            <a:ln w="38100">
              <a:solidFill>
                <a:srgbClr val="777777"/>
              </a:solidFill>
            </a:ln>
          </c:spPr>
          <c:marker>
            <c:symbol val="none"/>
          </c:marker>
          <c:cat>
            <c:numRef>
              <c:f>bearbeitet!$B$15:$J$15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bearbeitet!$B$22:$J$22</c:f>
              <c:numCache>
                <c:formatCode>#,##0</c:formatCode>
                <c:ptCount val="9"/>
                <c:pt idx="0">
                  <c:v>100</c:v>
                </c:pt>
                <c:pt idx="1">
                  <c:v>101.69452181987</c:v>
                </c:pt>
                <c:pt idx="2">
                  <c:v>103.7372330547818</c:v>
                </c:pt>
                <c:pt idx="3">
                  <c:v>107.68337975858869</c:v>
                </c:pt>
                <c:pt idx="4">
                  <c:v>109.86536675951717</c:v>
                </c:pt>
                <c:pt idx="5">
                  <c:v>109.42432683379759</c:v>
                </c:pt>
                <c:pt idx="6">
                  <c:v>110.0974930362117</c:v>
                </c:pt>
                <c:pt idx="7">
                  <c:v>111.11884865366758</c:v>
                </c:pt>
                <c:pt idx="8" formatCode="0">
                  <c:v>112.20984215413185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bearbeitet!$A$23</c:f>
              <c:strCache>
                <c:ptCount val="1"/>
                <c:pt idx="0">
                  <c:v>ZG</c:v>
                </c:pt>
              </c:strCache>
            </c:strRef>
          </c:tx>
          <c:spPr>
            <a:ln w="38100">
              <a:solidFill>
                <a:srgbClr val="00FFFF"/>
              </a:solidFill>
            </a:ln>
          </c:spPr>
          <c:marker>
            <c:symbol val="none"/>
          </c:marker>
          <c:cat>
            <c:numRef>
              <c:f>bearbeitet!$B$15:$J$15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bearbeitet!$B$23:$J$23</c:f>
              <c:numCache>
                <c:formatCode>#,##0</c:formatCode>
                <c:ptCount val="9"/>
                <c:pt idx="0">
                  <c:v>100</c:v>
                </c:pt>
                <c:pt idx="1">
                  <c:v>101.90263010632346</c:v>
                </c:pt>
                <c:pt idx="2">
                  <c:v>103.26664801343033</c:v>
                </c:pt>
                <c:pt idx="3">
                  <c:v>105.36513710128708</c:v>
                </c:pt>
                <c:pt idx="4">
                  <c:v>106.01566871852266</c:v>
                </c:pt>
                <c:pt idx="5">
                  <c:v>106.31295467263571</c:v>
                </c:pt>
                <c:pt idx="6">
                  <c:v>107.53007834359261</c:v>
                </c:pt>
                <c:pt idx="7">
                  <c:v>108.20858981533297</c:v>
                </c:pt>
                <c:pt idx="8" formatCode="0">
                  <c:v>109.25083939563514</c:v>
                </c:pt>
              </c:numCache>
            </c:numRef>
          </c:val>
          <c:smooth val="0"/>
        </c:ser>
        <c:ser>
          <c:idx val="7"/>
          <c:order val="8"/>
          <c:tx>
            <c:strRef>
              <c:f>bearbeitet!$A$24</c:f>
              <c:strCache>
                <c:ptCount val="1"/>
                <c:pt idx="0">
                  <c:v>GL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bearbeitet!$B$15:$J$15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bearbeitet!$B$24:$J$24</c:f>
              <c:numCache>
                <c:formatCode>#,##0</c:formatCode>
                <c:ptCount val="9"/>
                <c:pt idx="0">
                  <c:v>100</c:v>
                </c:pt>
                <c:pt idx="1">
                  <c:v>99.539018768521572</c:v>
                </c:pt>
                <c:pt idx="2">
                  <c:v>100.09878169245967</c:v>
                </c:pt>
                <c:pt idx="3">
                  <c:v>100.29634507737899</c:v>
                </c:pt>
                <c:pt idx="4">
                  <c:v>101.77807046427397</c:v>
                </c:pt>
                <c:pt idx="5">
                  <c:v>103.19394138952913</c:v>
                </c:pt>
                <c:pt idx="6">
                  <c:v>103.39150477444848</c:v>
                </c:pt>
                <c:pt idx="7">
                  <c:v>103.75370431346724</c:v>
                </c:pt>
                <c:pt idx="8" formatCode="0">
                  <c:v>105.36713862364175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109696"/>
        <c:axId val="352111232"/>
      </c:lineChart>
      <c:catAx>
        <c:axId val="35210969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352111232"/>
        <c:crosses val="autoZero"/>
        <c:auto val="1"/>
        <c:lblAlgn val="ctr"/>
        <c:lblOffset val="100"/>
        <c:noMultiLvlLbl val="0"/>
      </c:catAx>
      <c:valAx>
        <c:axId val="352111232"/>
        <c:scaling>
          <c:orientation val="minMax"/>
          <c:max val="145"/>
          <c:min val="9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352109696"/>
        <c:crosses val="autoZero"/>
        <c:crossBetween val="between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radeGothic" panose="020B0503040303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861297539149887E-2"/>
          <c:y val="2.2727272727272728E-2"/>
          <c:w val="0.93624161073825507"/>
          <c:h val="0.922077922077922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CFF33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>
                    <a:latin typeface="Trade Gothic" panose="020B0503040303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'alle Kantone'!$A$34:$A$59</c:f>
              <c:strCache>
                <c:ptCount val="26"/>
                <c:pt idx="0">
                  <c:v>SZ</c:v>
                </c:pt>
                <c:pt idx="1">
                  <c:v>AR</c:v>
                </c:pt>
                <c:pt idx="2">
                  <c:v>LU</c:v>
                </c:pt>
                <c:pt idx="3">
                  <c:v>VS</c:v>
                </c:pt>
                <c:pt idx="4">
                  <c:v>OW</c:v>
                </c:pt>
                <c:pt idx="5">
                  <c:v>TI</c:v>
                </c:pt>
                <c:pt idx="6">
                  <c:v>UR</c:v>
                </c:pt>
                <c:pt idx="7">
                  <c:v>AG</c:v>
                </c:pt>
                <c:pt idx="8">
                  <c:v>AI</c:v>
                </c:pt>
                <c:pt idx="9">
                  <c:v>JU</c:v>
                </c:pt>
                <c:pt idx="10">
                  <c:v>ZH</c:v>
                </c:pt>
                <c:pt idx="11">
                  <c:v>SG</c:v>
                </c:pt>
                <c:pt idx="12">
                  <c:v>SH</c:v>
                </c:pt>
                <c:pt idx="13">
                  <c:v>FR</c:v>
                </c:pt>
                <c:pt idx="14">
                  <c:v>VD</c:v>
                </c:pt>
                <c:pt idx="15">
                  <c:v>GE</c:v>
                </c:pt>
                <c:pt idx="16">
                  <c:v>TG</c:v>
                </c:pt>
                <c:pt idx="17">
                  <c:v>BL</c:v>
                </c:pt>
                <c:pt idx="18">
                  <c:v>NE</c:v>
                </c:pt>
                <c:pt idx="19">
                  <c:v>GR</c:v>
                </c:pt>
                <c:pt idx="20">
                  <c:v>NW</c:v>
                </c:pt>
                <c:pt idx="21">
                  <c:v>SO</c:v>
                </c:pt>
                <c:pt idx="22">
                  <c:v>BE</c:v>
                </c:pt>
                <c:pt idx="23">
                  <c:v>ZG</c:v>
                </c:pt>
                <c:pt idx="24">
                  <c:v>GL</c:v>
                </c:pt>
                <c:pt idx="25">
                  <c:v>BS</c:v>
                </c:pt>
              </c:strCache>
            </c:strRef>
          </c:cat>
          <c:val>
            <c:numRef>
              <c:f>'alle Kantone'!$J$34:$J$59</c:f>
              <c:numCache>
                <c:formatCode>0</c:formatCode>
                <c:ptCount val="26"/>
                <c:pt idx="0">
                  <c:v>144.23986486486487</c:v>
                </c:pt>
                <c:pt idx="1">
                  <c:v>137.69873349501484</c:v>
                </c:pt>
                <c:pt idx="2">
                  <c:v>136.5683674000104</c:v>
                </c:pt>
                <c:pt idx="3">
                  <c:v>130.78655058540977</c:v>
                </c:pt>
                <c:pt idx="4">
                  <c:v>130.38376149698701</c:v>
                </c:pt>
                <c:pt idx="5">
                  <c:v>129.5342447614949</c:v>
                </c:pt>
                <c:pt idx="6">
                  <c:v>124.81662591687042</c:v>
                </c:pt>
                <c:pt idx="7">
                  <c:v>123.33061612662183</c:v>
                </c:pt>
                <c:pt idx="8">
                  <c:v>123.07692307692308</c:v>
                </c:pt>
                <c:pt idx="9">
                  <c:v>119.99545557827767</c:v>
                </c:pt>
                <c:pt idx="10">
                  <c:v>119.68982177856785</c:v>
                </c:pt>
                <c:pt idx="11">
                  <c:v>118.31191385897881</c:v>
                </c:pt>
                <c:pt idx="12">
                  <c:v>117.87345075016309</c:v>
                </c:pt>
                <c:pt idx="13">
                  <c:v>117.76364359134533</c:v>
                </c:pt>
                <c:pt idx="14">
                  <c:v>117.54891585796952</c:v>
                </c:pt>
                <c:pt idx="15">
                  <c:v>115.95702241961649</c:v>
                </c:pt>
                <c:pt idx="16">
                  <c:v>115.29519331243469</c:v>
                </c:pt>
                <c:pt idx="17">
                  <c:v>115.05836844650135</c:v>
                </c:pt>
                <c:pt idx="18">
                  <c:v>114.78497550353836</c:v>
                </c:pt>
                <c:pt idx="19">
                  <c:v>114.53076978057322</c:v>
                </c:pt>
                <c:pt idx="20">
                  <c:v>112.20984215413185</c:v>
                </c:pt>
                <c:pt idx="21">
                  <c:v>112.17117877137817</c:v>
                </c:pt>
                <c:pt idx="22">
                  <c:v>110.72479479634505</c:v>
                </c:pt>
                <c:pt idx="23">
                  <c:v>109.25083939563514</c:v>
                </c:pt>
                <c:pt idx="24">
                  <c:v>105.36713862364175</c:v>
                </c:pt>
                <c:pt idx="25">
                  <c:v>105.08591539576288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748096"/>
        <c:axId val="357938304"/>
      </c:barChart>
      <c:catAx>
        <c:axId val="35774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rade Gothic" panose="020B0503040303020204" pitchFamily="34" charset="0"/>
              </a:defRPr>
            </a:pPr>
            <a:endParaRPr lang="de-DE"/>
          </a:p>
        </c:txPr>
        <c:crossAx val="357938304"/>
        <c:crosses val="autoZero"/>
        <c:auto val="1"/>
        <c:lblAlgn val="ctr"/>
        <c:lblOffset val="100"/>
        <c:noMultiLvlLbl val="0"/>
      </c:catAx>
      <c:valAx>
        <c:axId val="3579383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rade Gothic" panose="020B0503040303020204" pitchFamily="34" charset="0"/>
              </a:defRPr>
            </a:pPr>
            <a:endParaRPr lang="de-DE"/>
          </a:p>
        </c:txPr>
        <c:crossAx val="357748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9" y="1"/>
            <a:ext cx="2944813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5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9" y="9428165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E0287CD-5BF7-474C-B75A-7982B3E2FED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1238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9" y="1"/>
            <a:ext cx="2944813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4538"/>
            <a:ext cx="50609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5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9" y="9428165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FE751BE-9B24-42B7-9DFC-45D28520EB5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4945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Kanton Schwyz hat seit 2009 die stärkste</a:t>
            </a:r>
            <a:r>
              <a:rPr lang="de-CH" baseline="0" dirty="0" smtClean="0"/>
              <a:t> Zunahme zu verzeichnen: +40%. Kontinuierliche Zunahme.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E751BE-9B24-42B7-9DFC-45D28520EB5A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540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E751BE-9B24-42B7-9DFC-45D28520EB5A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241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AB5F1-7723-4037-BBD3-BB8F3495DC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62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D5AB-918B-49A8-B016-314C399FC0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66126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DA8F-913B-482F-B041-BACC145B449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6297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00089" y="1981201"/>
            <a:ext cx="7924800" cy="41148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B233-872C-44C9-A7B4-28B054525A9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970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AB5F1-7723-4037-BBD3-BB8F3495DCB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7380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6F2E-7493-4D6E-A0F5-F85C58FEDE6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549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1532-056A-46FE-ADB9-42D0C289192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0502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5835-4D71-4A6B-8687-05F45CDCFFE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8784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7AFC-8E15-4737-ADB5-6D6F5BE1040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2076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F001-88BD-4F2C-961C-C19B261B837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226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6AA7-AA53-49E4-94F9-F1BC89BC8E4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0088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A5BB-AC9B-4845-B962-69402E0AA65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3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394E-2276-4BF8-BB44-959FE300C9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9825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E487-BF4C-4E5F-BD57-957A66367D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3997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D5AB-918B-49A8-B016-314C399FC0F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0727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394E-2276-4BF8-BB44-959FE300C96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321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DA8F-913B-482F-B041-BACC145B449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74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00089" y="1981201"/>
            <a:ext cx="7924800" cy="41148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B233-872C-44C9-A7B4-28B054525A9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1589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AB5F1-7723-4037-BBD3-BB8F3495DCB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38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6F2E-7493-4D6E-A0F5-F85C58FEDE6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2460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1532-056A-46FE-ADB9-42D0C289192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056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5835-4D71-4A6B-8687-05F45CDCFFE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03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7AFC-8E15-4737-ADB5-6D6F5BE1040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30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DA8F-913B-482F-B041-BACC145B44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04702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F001-88BD-4F2C-961C-C19B261B837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4513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6AA7-AA53-49E4-94F9-F1BC89BC8E4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0198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A5BB-AC9B-4845-B962-69402E0AA65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2014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E487-BF4C-4E5F-BD57-957A66367D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1676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D5AB-918B-49A8-B016-314C399FC0F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6157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394E-2276-4BF8-BB44-959FE300C96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5433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DA8F-913B-482F-B041-BACC145B449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5005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00089" y="1981201"/>
            <a:ext cx="7924800" cy="41148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B233-872C-44C9-A7B4-28B054525A9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7727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AB5F1-7723-4037-BBD3-BB8F3495DCB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4554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6F2E-7493-4D6E-A0F5-F85C58FEDE6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379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00089" y="1981201"/>
            <a:ext cx="7924800" cy="41148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B233-872C-44C9-A7B4-28B054525A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82315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1532-056A-46FE-ADB9-42D0C289192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6060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5835-4D71-4A6B-8687-05F45CDCFFE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9543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7AFC-8E15-4737-ADB5-6D6F5BE1040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10082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F001-88BD-4F2C-961C-C19B261B837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26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6AA7-AA53-49E4-94F9-F1BC89BC8E4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5031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A5BB-AC9B-4845-B962-69402E0AA65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9300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E487-BF4C-4E5F-BD57-957A66367D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0187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D5AB-918B-49A8-B016-314C399FC0F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9018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394E-2276-4BF8-BB44-959FE300C96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7252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DA8F-913B-482F-B041-BACC145B449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98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23A8F-58B3-491B-BC26-7A89577A2FC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5894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00089" y="1981201"/>
            <a:ext cx="7924800" cy="41148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B233-872C-44C9-A7B4-28B054525A9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8667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93EA-9D23-4C69-B7EB-A4B67FA7049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37892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5CE9D-5403-47F4-9AB8-181289BDCF8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15237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CD606-33C8-4A38-B91B-9C91F59EA2F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2495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7756-BECB-4621-A6C6-7E65CDC42F5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3118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A96E0-BDE5-4801-AAA1-8D4CD1DBE9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7628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1AF0D-2860-44A2-B06F-3FFF5459251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605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85FE0-617B-4ED3-AD6C-0DC34C0A8C8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0220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82F6-7628-432B-A3EE-9F2AE91297E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7258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A07C-6853-449B-8A0A-74F3D96C9F2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2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FABEA-67A0-4D8F-BB6C-118C22BFB6E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16237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FFB17-D869-4ECB-A0D4-72909920EA2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8455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65382-BE18-4FF0-8242-8A116107F93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7556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1F45-4BA7-4751-8415-77D19003787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6668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93EA-9D23-4C69-B7EB-A4B67FA7049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949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5CE9D-5403-47F4-9AB8-181289BDCF8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9603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CD606-33C8-4A38-B91B-9C91F59EA2F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7727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7756-BECB-4621-A6C6-7E65CDC42F5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079339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A96E0-BDE5-4801-AAA1-8D4CD1DBE9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23973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1AF0D-2860-44A2-B06F-3FFF5459251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6235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85FE0-617B-4ED3-AD6C-0DC34C0A8C8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14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AE8AF-FC3F-49F1-B240-1AD50DC638B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9966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82F6-7628-432B-A3EE-9F2AE91297E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0901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A07C-6853-449B-8A0A-74F3D96C9F2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3505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FFB17-D869-4ECB-A0D4-72909920EA2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5146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65382-BE18-4FF0-8242-8A116107F93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4300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1F45-4BA7-4751-8415-77D19003787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2498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93EA-9D23-4C69-B7EB-A4B67FA7049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3823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5CE9D-5403-47F4-9AB8-181289BDCF8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0858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CD606-33C8-4A38-B91B-9C91F59EA2F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2438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7756-BECB-4621-A6C6-7E65CDC42F5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87326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A96E0-BDE5-4801-AAA1-8D4CD1DBE9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44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2931-69AA-4F99-AF3D-5E8FCF0CEBA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80364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1AF0D-2860-44A2-B06F-3FFF5459251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3012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85FE0-617B-4ED3-AD6C-0DC34C0A8C8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1855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82F6-7628-432B-A3EE-9F2AE91297E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0411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A07C-6853-449B-8A0A-74F3D96C9F2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2114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FFB17-D869-4ECB-A0D4-72909920EA2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81959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65382-BE18-4FF0-8242-8A116107F93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4453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1F45-4BA7-4751-8415-77D19003787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11611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23A8F-58B3-491B-BC26-7A89577A2FC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9173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FABEA-67A0-4D8F-BB6C-118C22BFB6E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9974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AE8AF-FC3F-49F1-B240-1AD50DC638B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98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3B696-0665-46E2-8A82-DEEF480D725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4046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2931-69AA-4F99-AF3D-5E8FCF0CEBA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65589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3B696-0665-46E2-8A82-DEEF480D725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322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B8A1-BA72-4A20-B9CF-20894742B33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3752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586DF-A5CA-4407-9628-7ACBBC1D1C9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4140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4492A-BD5B-42AE-A913-41766586A81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47676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C00E-AAE0-42C7-96D3-C67D335EBFF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61826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EBE5-BBDB-4878-8576-B0F2342DF7E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43210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64672-DD6A-45EC-9B72-CCF193E27C9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91119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5E21-88E1-4918-ADAB-34F09E2E34B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8743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93EA-9D23-4C69-B7EB-A4B67FA7049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13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B8A1-BA72-4A20-B9CF-20894742B33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52736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5CE9D-5403-47F4-9AB8-181289BDCF8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6649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CD606-33C8-4A38-B91B-9C91F59EA2F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75430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7756-BECB-4621-A6C6-7E65CDC42F5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42825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A96E0-BDE5-4801-AAA1-8D4CD1DBE9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89087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1AF0D-2860-44A2-B06F-3FFF5459251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1655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85FE0-617B-4ED3-AD6C-0DC34C0A8C8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08194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97CAC-5B04-4F20-8BE1-5E694F4E78BF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00450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82F6-7628-432B-A3EE-9F2AE91297E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40734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A07C-6853-449B-8A0A-74F3D96C9F2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1122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FFB17-D869-4ECB-A0D4-72909920EA2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7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6F2E-7493-4D6E-A0F5-F85C58FEDE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298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586DF-A5CA-4407-9628-7ACBBC1D1C9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1037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65382-BE18-4FF0-8242-8A116107F93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0665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1F45-4BA7-4751-8415-77D19003787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78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4492A-BD5B-42AE-A913-41766586A81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6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C00E-AAE0-42C7-96D3-C67D335EBFF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01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EBE5-BBDB-4878-8576-B0F2342DF7E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88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64672-DD6A-45EC-9B72-CCF193E27C9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47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5E21-88E1-4918-ADAB-34F09E2E34B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031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23A8F-58B3-491B-BC26-7A89577A2FC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81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FABEA-67A0-4D8F-BB6C-118C22BFB6E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25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AE8AF-FC3F-49F1-B240-1AD50DC638B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78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2931-69AA-4F99-AF3D-5E8FCF0CEBA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5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1532-056A-46FE-ADB9-42D0C28919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131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3B696-0665-46E2-8A82-DEEF480D725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98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B8A1-BA72-4A20-B9CF-20894742B33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63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586DF-A5CA-4407-9628-7ACBBC1D1C9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312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4492A-BD5B-42AE-A913-41766586A81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52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C00E-AAE0-42C7-96D3-C67D335EBFF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439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EBE5-BBDB-4878-8576-B0F2342DF7E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031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64672-DD6A-45EC-9B72-CCF193E27C9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093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5E21-88E1-4918-ADAB-34F09E2E34B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381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23A8F-58B3-491B-BC26-7A89577A2FC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76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FABEA-67A0-4D8F-BB6C-118C22BFB6E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93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5835-4D71-4A6B-8687-05F45CDCFF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687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AE8AF-FC3F-49F1-B240-1AD50DC638B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712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2931-69AA-4F99-AF3D-5E8FCF0CEBA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796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3B696-0665-46E2-8A82-DEEF480D725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434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B8A1-BA72-4A20-B9CF-20894742B33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522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586DF-A5CA-4407-9628-7ACBBC1D1C9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9652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4492A-BD5B-42AE-A913-41766586A81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542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C00E-AAE0-42C7-96D3-C67D335EBFF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2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EBE5-BBDB-4878-8576-B0F2342DF7E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097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64672-DD6A-45EC-9B72-CCF193E27C9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240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5E21-88E1-4918-ADAB-34F09E2E34B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9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7AFC-8E15-4737-ADB5-6D6F5BE104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8583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AB5F1-7723-4037-BBD3-BB8F3495DCB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479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6F2E-7493-4D6E-A0F5-F85C58FEDE6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125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1532-056A-46FE-ADB9-42D0C289192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27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5835-4D71-4A6B-8687-05F45CDCFFE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628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7AFC-8E15-4737-ADB5-6D6F5BE1040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822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F001-88BD-4F2C-961C-C19B261B837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078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6AA7-AA53-49E4-94F9-F1BC89BC8E4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13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A5BB-AC9B-4845-B962-69402E0AA65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235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E487-BF4C-4E5F-BD57-957A66367D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84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D5AB-918B-49A8-B016-314C399FC0F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F001-88BD-4F2C-961C-C19B261B83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9786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394E-2276-4BF8-BB44-959FE300C96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580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DA8F-913B-482F-B041-BACC145B449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462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00089" y="1981201"/>
            <a:ext cx="7924800" cy="41148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B233-872C-44C9-A7B4-28B054525A9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927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AB5F1-7723-4037-BBD3-BB8F3495DCB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801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6F2E-7493-4D6E-A0F5-F85C58FEDE6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630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1532-056A-46FE-ADB9-42D0C289192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113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5835-4D71-4A6B-8687-05F45CDCFFE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169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7AFC-8E15-4737-ADB5-6D6F5BE1040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42260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F001-88BD-4F2C-961C-C19B261B837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428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6AA7-AA53-49E4-94F9-F1BC89BC8E4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1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6AA7-AA53-49E4-94F9-F1BC89BC8E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9156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A5BB-AC9B-4845-B962-69402E0AA65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8898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E487-BF4C-4E5F-BD57-957A66367D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764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D5AB-918B-49A8-B016-314C399FC0F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7726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394E-2276-4BF8-BB44-959FE300C96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484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DA8F-913B-482F-B041-BACC145B449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230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00089" y="1981201"/>
            <a:ext cx="7924800" cy="41148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B233-872C-44C9-A7B4-28B054525A9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61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AB5F1-7723-4037-BBD3-BB8F3495DCB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966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6F2E-7493-4D6E-A0F5-F85C58FEDE6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8528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1532-056A-46FE-ADB9-42D0C289192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8414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5835-4D71-4A6B-8687-05F45CDCFFE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74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A5BB-AC9B-4845-B962-69402E0AA6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6543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7AFC-8E15-4737-ADB5-6D6F5BE1040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1652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F001-88BD-4F2C-961C-C19B261B837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7409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6AA7-AA53-49E4-94F9-F1BC89BC8E4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89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A5BB-AC9B-4845-B962-69402E0AA65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6340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E487-BF4C-4E5F-BD57-957A66367D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6108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D5AB-918B-49A8-B016-314C399FC0F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980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394E-2276-4BF8-BB44-959FE300C96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8659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DA8F-913B-482F-B041-BACC145B449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8483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0089" y="1143000"/>
            <a:ext cx="79248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00089" y="1981201"/>
            <a:ext cx="7924800" cy="41148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B233-872C-44C9-A7B4-28B054525A9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6188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77149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574676" y="438150"/>
            <a:ext cx="24479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6" name="Picture 3" descr="SZ_Logo_Verw_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0089" y="2130426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98587" y="3886201"/>
            <a:ext cx="652780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6672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86114" y="6245225"/>
            <a:ext cx="29527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83377" y="6245225"/>
            <a:ext cx="217487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AB5F1-7723-4037-BBD3-BB8F3495DCB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9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E487-BF4C-4E5F-BD57-957A66367D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79271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6F2E-7493-4D6E-A0F5-F85C58FEDE6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3131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63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2906714"/>
            <a:ext cx="79263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1532-056A-46FE-ADB9-42D0C289192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2389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0089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8688" y="1981201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5835-4D71-4A6B-8687-05F45CDCFFE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4140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7" y="274638"/>
            <a:ext cx="83915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6727" y="1535113"/>
            <a:ext cx="411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7" y="2174875"/>
            <a:ext cx="411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101" y="1535113"/>
            <a:ext cx="41211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7101" y="2174875"/>
            <a:ext cx="41211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7AFC-8E15-4737-ADB5-6D6F5BE1040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715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F001-88BD-4F2C-961C-C19B261B837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54956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6AA7-AA53-49E4-94F9-F1BC89BC8E4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3417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70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46489" y="273051"/>
            <a:ext cx="52117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725" y="1435101"/>
            <a:ext cx="30670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A5BB-AC9B-4845-B962-69402E0AA65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1478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4" y="4800600"/>
            <a:ext cx="5595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7214" y="612776"/>
            <a:ext cx="55959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7214" y="5367339"/>
            <a:ext cx="55959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E487-BF4C-4E5F-BD57-957A66367D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1478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D5AB-918B-49A8-B016-314C399FC0F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1644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43000"/>
            <a:ext cx="19812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0089" y="1143000"/>
            <a:ext cx="57912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394E-2276-4BF8-BB44-959FE300C96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6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5.xml"/><Relationship Id="rId13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0.xml"/><Relationship Id="rId7" Type="http://schemas.openxmlformats.org/officeDocument/2006/relationships/slideLayout" Target="../slideLayouts/slideLayout134.xml"/><Relationship Id="rId12" Type="http://schemas.openxmlformats.org/officeDocument/2006/relationships/slideLayout" Target="../slideLayouts/slideLayout139.xml"/><Relationship Id="rId2" Type="http://schemas.openxmlformats.org/officeDocument/2006/relationships/slideLayout" Target="../slideLayouts/slideLayout129.xml"/><Relationship Id="rId1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33.xml"/><Relationship Id="rId11" Type="http://schemas.openxmlformats.org/officeDocument/2006/relationships/slideLayout" Target="../slideLayouts/slideLayout138.xml"/><Relationship Id="rId5" Type="http://schemas.openxmlformats.org/officeDocument/2006/relationships/slideLayout" Target="../slideLayouts/slideLayout13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37.xml"/><Relationship Id="rId4" Type="http://schemas.openxmlformats.org/officeDocument/2006/relationships/slideLayout" Target="../slideLayouts/slideLayout131.xml"/><Relationship Id="rId9" Type="http://schemas.openxmlformats.org/officeDocument/2006/relationships/slideLayout" Target="../slideLayouts/slideLayout136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Relationship Id="rId14" Type="http://schemas.openxmlformats.org/officeDocument/2006/relationships/image" Target="../media/image1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Relationship Id="rId14" Type="http://schemas.openxmlformats.org/officeDocument/2006/relationships/image" Target="../media/image1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Relationship Id="rId14" Type="http://schemas.openxmlformats.org/officeDocument/2006/relationships/image" Target="../media/image1.pn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Relationship Id="rId14" Type="http://schemas.openxmlformats.org/officeDocument/2006/relationships/image" Target="../media/image1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slideLayout" Target="../slideLayouts/slideLayout201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Relationship Id="rId14" Type="http://schemas.openxmlformats.org/officeDocument/2006/relationships/theme" Target="../theme/theme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 dirty="0" smtClean="0">
                <a:latin typeface="TradeGothic Light" pitchFamily="34" charset="0"/>
              </a:rPr>
              <a:t>Volkswirtschaftsdepartement</a:t>
            </a:r>
            <a:endParaRPr lang="de-CH" sz="1500" dirty="0">
              <a:latin typeface="TradeGothic Light" pitchFamily="34" charset="0"/>
            </a:endParaRP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smtClean="0"/>
            </a:lvl1pPr>
          </a:lstStyle>
          <a:p>
            <a:pPr>
              <a:defRPr/>
            </a:pPr>
            <a:fld id="{172EAE3D-FBFF-4445-A6B3-48EC69F49F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  <a:endParaRPr lang="de-CH" sz="1500" dirty="0">
              <a:solidFill>
                <a:srgbClr val="000000"/>
              </a:solidFill>
              <a:latin typeface="TradeGothic Light" pitchFamily="34" charset="0"/>
            </a:endParaRP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smtClean="0"/>
            </a:lvl1pPr>
          </a:lstStyle>
          <a:p>
            <a:pPr>
              <a:defRPr/>
            </a:pPr>
            <a:fld id="{172EAE3D-FBFF-4445-A6B3-48EC69F49FC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3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  <a:endParaRPr lang="de-CH" sz="1500" dirty="0">
              <a:solidFill>
                <a:srgbClr val="000000"/>
              </a:solidFill>
              <a:latin typeface="TradeGothic Light" pitchFamily="34" charset="0"/>
            </a:endParaRP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smtClean="0"/>
            </a:lvl1pPr>
          </a:lstStyle>
          <a:p>
            <a:pPr>
              <a:defRPr/>
            </a:pPr>
            <a:fld id="{172EAE3D-FBFF-4445-A6B3-48EC69F49FC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0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CH" sz="1200" b="1" smtClean="0">
                <a:solidFill>
                  <a:srgbClr val="000000"/>
                </a:solidFill>
                <a:latin typeface="TradeGothic Light" pitchFamily="34" charset="0"/>
              </a:rPr>
              <a:t>Amt für Wirtschaft</a:t>
            </a: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pPr>
              <a:defRPr/>
            </a:pPr>
            <a:fld id="{C2397CAC-5B04-4F20-8BE1-5E694F4E78B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1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pPr>
              <a:defRPr/>
            </a:pPr>
            <a:fld id="{C2397CAC-5B04-4F20-8BE1-5E694F4E78B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5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pPr>
              <a:defRPr/>
            </a:pPr>
            <a:fld id="{C2397CAC-5B04-4F20-8BE1-5E694F4E78B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7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pPr>
              <a:defRPr/>
            </a:pPr>
            <a:fld id="{2264F949-5759-426A-A87D-89A6F459809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8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2"/>
            <a:ext cx="27193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pPr>
              <a:defRPr/>
            </a:pPr>
            <a:fld id="{C2397CAC-5B04-4F20-8BE1-5E694F4E78B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9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pPr>
              <a:defRPr/>
            </a:pPr>
            <a:fld id="{2264F949-5759-426A-A87D-89A6F459809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9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pPr>
              <a:defRPr/>
            </a:pPr>
            <a:fld id="{2264F949-5759-426A-A87D-89A6F459809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1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CH" sz="1200" b="1" dirty="0" smtClean="0">
                <a:solidFill>
                  <a:srgbClr val="000000"/>
                </a:solidFill>
                <a:latin typeface="TradeGothic Light" pitchFamily="34" charset="0"/>
              </a:rPr>
              <a:t>Amt für Wirtschaft</a:t>
            </a: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pPr>
              <a:defRPr/>
            </a:pPr>
            <a:fld id="{2264F949-5759-426A-A87D-89A6F459809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rade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  <a:endParaRPr lang="de-CH" sz="1500" dirty="0">
              <a:solidFill>
                <a:srgbClr val="000000"/>
              </a:solidFill>
              <a:latin typeface="TradeGothic Light" pitchFamily="34" charset="0"/>
            </a:endParaRP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smtClean="0"/>
            </a:lvl1pPr>
          </a:lstStyle>
          <a:p>
            <a:pPr>
              <a:defRPr/>
            </a:pPr>
            <a:fld id="{172EAE3D-FBFF-4445-A6B3-48EC69F49FC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  <a:endParaRPr lang="de-CH" sz="1500" dirty="0">
              <a:solidFill>
                <a:srgbClr val="000000"/>
              </a:solidFill>
              <a:latin typeface="TradeGothic Light" pitchFamily="34" charset="0"/>
            </a:endParaRP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smtClean="0"/>
            </a:lvl1pPr>
          </a:lstStyle>
          <a:p>
            <a:pPr>
              <a:defRPr/>
            </a:pPr>
            <a:fld id="{172EAE3D-FBFF-4445-A6B3-48EC69F49FC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  <a:endParaRPr lang="de-CH" sz="1500" dirty="0">
              <a:solidFill>
                <a:srgbClr val="000000"/>
              </a:solidFill>
              <a:latin typeface="TradeGothic Light" pitchFamily="34" charset="0"/>
            </a:endParaRP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smtClean="0"/>
            </a:lvl1pPr>
          </a:lstStyle>
          <a:p>
            <a:pPr>
              <a:defRPr/>
            </a:pPr>
            <a:fld id="{172EAE3D-FBFF-4445-A6B3-48EC69F49FC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7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  <a:endParaRPr lang="de-CH" sz="1500" dirty="0">
              <a:solidFill>
                <a:srgbClr val="000000"/>
              </a:solidFill>
              <a:latin typeface="TradeGothic Light" pitchFamily="34" charset="0"/>
            </a:endParaRP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smtClean="0"/>
            </a:lvl1pPr>
          </a:lstStyle>
          <a:p>
            <a:pPr>
              <a:defRPr/>
            </a:pPr>
            <a:fld id="{172EAE3D-FBFF-4445-A6B3-48EC69F49FC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7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 userDrawn="1"/>
        </p:nvSpPr>
        <p:spPr bwMode="auto">
          <a:xfrm>
            <a:off x="574676" y="438151"/>
            <a:ext cx="27193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1500" dirty="0" smtClean="0">
                <a:solidFill>
                  <a:srgbClr val="000000"/>
                </a:solidFill>
                <a:latin typeface="TradeGothic Light" pitchFamily="34" charset="0"/>
              </a:rPr>
              <a:t>Volkswirtschaftsdepartement</a:t>
            </a:r>
            <a:endParaRPr lang="de-CH" sz="1500" dirty="0">
              <a:solidFill>
                <a:srgbClr val="000000"/>
              </a:solidFill>
              <a:latin typeface="TradeGothic Light" pitchFamily="34" charset="0"/>
            </a:endParaRPr>
          </a:p>
        </p:txBody>
      </p:sp>
      <p:pic>
        <p:nvPicPr>
          <p:cNvPr id="1027" name="Picture 12" descr="SZ_Logo_Verw_m_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7" y="287339"/>
            <a:ext cx="19034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9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9" y="1981201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4" y="6248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radeGothic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3463" y="6629401"/>
            <a:ext cx="1941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smtClean="0"/>
            </a:lvl1pPr>
          </a:lstStyle>
          <a:p>
            <a:pPr>
              <a:defRPr/>
            </a:pPr>
            <a:fld id="{172EAE3D-FBFF-4445-A6B3-48EC69F49FC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8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B6F2E-7493-4D6E-A0F5-F85C58FEDE6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7706" y="1638633"/>
            <a:ext cx="8483150" cy="3191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72000" tIns="0" rIns="0" bIns="0"/>
          <a:lstStyle>
            <a:lvl1pPr defTabSz="1004888">
              <a:spcBef>
                <a:spcPct val="65000"/>
              </a:spcBef>
              <a:buClr>
                <a:srgbClr val="E60000"/>
              </a:buClr>
              <a:buFont typeface="Symbol" pitchFamily="18" charset="2"/>
              <a:buChar char="·"/>
              <a:defRPr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defTabSz="1004888">
              <a:spcBef>
                <a:spcPct val="35000"/>
              </a:spcBef>
              <a:buClr>
                <a:schemeClr val="tx1"/>
              </a:buClr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defTabSz="1004888">
              <a:spcBef>
                <a:spcPct val="35000"/>
              </a:spcBef>
              <a:buClr>
                <a:schemeClr val="tx1"/>
              </a:buClr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defTabSz="1004888">
              <a:spcBef>
                <a:spcPct val="150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defTabSz="1004888">
              <a:spcBef>
                <a:spcPct val="150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1004888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1004888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1004888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1004888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de-DE" altLang="de-DE" sz="1400" dirty="0" smtClean="0">
                <a:solidFill>
                  <a:prstClr val="black"/>
                </a:solidFill>
                <a:latin typeface="TradeGothic" panose="020B0503040303020204" pitchFamily="34" charset="0"/>
                <a:cs typeface="Arial" charset="0"/>
              </a:rPr>
              <a:t>Index 1.1.2009 = 100, d.h. Veränderung </a:t>
            </a:r>
            <a:r>
              <a:rPr lang="de-DE" altLang="de-DE" sz="1400" smtClean="0">
                <a:solidFill>
                  <a:prstClr val="black"/>
                </a:solidFill>
                <a:latin typeface="TradeGothic" panose="020B0503040303020204" pitchFamily="34" charset="0"/>
                <a:cs typeface="Arial" charset="0"/>
              </a:rPr>
              <a:t>gegenüber </a:t>
            </a:r>
            <a:r>
              <a:rPr lang="de-DE" altLang="de-DE" sz="1400" smtClean="0">
                <a:solidFill>
                  <a:prstClr val="black"/>
                </a:solidFill>
                <a:latin typeface="TradeGothic" panose="020B0503040303020204" pitchFamily="34" charset="0"/>
                <a:cs typeface="Arial" charset="0"/>
              </a:rPr>
              <a:t>2009</a:t>
            </a:r>
            <a:endParaRPr lang="de-DE" altLang="de-DE" sz="1400" dirty="0">
              <a:solidFill>
                <a:prstClr val="black"/>
              </a:solidFill>
              <a:latin typeface="TradeGothic" panose="020B0503040303020204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400" dirty="0" smtClean="0">
              <a:solidFill>
                <a:prstClr val="black"/>
              </a:solidFill>
              <a:latin typeface="TradeGothic" panose="020B0503040303020204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400" dirty="0">
              <a:solidFill>
                <a:prstClr val="black"/>
              </a:solidFill>
              <a:latin typeface="TradeGothic" panose="020B0503040303020204" pitchFamily="34" charset="0"/>
              <a:cs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58031" y="6464369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Trade Gothic" panose="020B0503040303020204" pitchFamily="34" charset="0"/>
              </a:rPr>
              <a:t>Quelle: </a:t>
            </a:r>
            <a:r>
              <a:rPr lang="de-CH" sz="1200" dirty="0" err="1" smtClean="0">
                <a:latin typeface="Trade Gothic" panose="020B0503040303020204" pitchFamily="34" charset="0"/>
              </a:rPr>
              <a:t>eidg</a:t>
            </a:r>
            <a:r>
              <a:rPr lang="de-CH" sz="1200" dirty="0" smtClean="0">
                <a:latin typeface="Trade Gothic" panose="020B0503040303020204" pitchFamily="34" charset="0"/>
              </a:rPr>
              <a:t>. Handelsregister</a:t>
            </a:r>
            <a:endParaRPr lang="de-CH" sz="1200" dirty="0">
              <a:latin typeface="Trade Gothic" panose="020B0503040303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7722" y="1123594"/>
            <a:ext cx="85431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rade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rade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CH" altLang="de-DE" sz="2800" dirty="0" smtClean="0">
                <a:solidFill>
                  <a:srgbClr val="FF0000"/>
                </a:solidFill>
              </a:rPr>
              <a:t>Indexierte Entwicklung der eingetragenen Firmen </a:t>
            </a:r>
            <a:endParaRPr lang="en-GB" altLang="de-DE" sz="2800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m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37207"/>
              </p:ext>
            </p:extLst>
          </p:nvPr>
        </p:nvGraphicFramePr>
        <p:xfrm>
          <a:off x="497706" y="2060848"/>
          <a:ext cx="8813112" cy="438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4167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B6F2E-7493-4D6E-A0F5-F85C58FEDE6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7722" y="1123594"/>
            <a:ext cx="85431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rade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rade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CH" altLang="de-DE" sz="2800" dirty="0" smtClean="0">
                <a:solidFill>
                  <a:srgbClr val="FF0000"/>
                </a:solidFill>
              </a:rPr>
              <a:t>Jährliche Veränderung gegenüber Vorjahr</a:t>
            </a:r>
            <a:endParaRPr lang="en-GB" altLang="de-DE" sz="2800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74602" y="6536377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Trade Gothic" panose="020B0503040303020204" pitchFamily="34" charset="0"/>
              </a:rPr>
              <a:t>Quelle: </a:t>
            </a:r>
            <a:r>
              <a:rPr lang="de-CH" sz="1200" dirty="0" err="1" smtClean="0">
                <a:latin typeface="Trade Gothic" panose="020B0503040303020204" pitchFamily="34" charset="0"/>
              </a:rPr>
              <a:t>eidg</a:t>
            </a:r>
            <a:r>
              <a:rPr lang="de-CH" sz="1200" dirty="0" smtClean="0">
                <a:latin typeface="Trade Gothic" panose="020B0503040303020204" pitchFamily="34" charset="0"/>
              </a:rPr>
              <a:t>. Handelsregister</a:t>
            </a:r>
            <a:endParaRPr lang="de-CH" sz="1200" dirty="0">
              <a:latin typeface="Trade Gothic" panose="020B0503040303020204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00630"/>
              </p:ext>
            </p:extLst>
          </p:nvPr>
        </p:nvGraphicFramePr>
        <p:xfrm>
          <a:off x="485775" y="1615577"/>
          <a:ext cx="8425184" cy="49208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18"/>
                <a:gridCol w="936594"/>
                <a:gridCol w="936594"/>
                <a:gridCol w="936594"/>
                <a:gridCol w="936594"/>
                <a:gridCol w="936594"/>
                <a:gridCol w="936594"/>
                <a:gridCol w="1136401"/>
                <a:gridCol w="1136401"/>
              </a:tblGrid>
              <a:tr h="182252"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solidFill>
                            <a:schemeClr val="bg1"/>
                          </a:solidFill>
                          <a:effectLst/>
                          <a:latin typeface="Trade Gothic" panose="020B0503040303020204" pitchFamily="34" charset="0"/>
                        </a:rPr>
                        <a:t>2010</a:t>
                      </a:r>
                      <a:endParaRPr lang="de-CH" sz="1100" b="1" i="0" u="none" strike="noStrike" dirty="0">
                        <a:solidFill>
                          <a:schemeClr val="bg1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solidFill>
                            <a:schemeClr val="bg1"/>
                          </a:solidFill>
                          <a:effectLst/>
                          <a:latin typeface="Trade Gothic" panose="020B0503040303020204" pitchFamily="34" charset="0"/>
                        </a:rPr>
                        <a:t>2011</a:t>
                      </a:r>
                      <a:endParaRPr lang="de-CH" sz="1100" b="1" i="0" u="none" strike="noStrike" dirty="0">
                        <a:solidFill>
                          <a:schemeClr val="bg1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solidFill>
                            <a:schemeClr val="bg1"/>
                          </a:solidFill>
                          <a:effectLst/>
                          <a:latin typeface="Trade Gothic" panose="020B0503040303020204" pitchFamily="34" charset="0"/>
                        </a:rPr>
                        <a:t>2012</a:t>
                      </a:r>
                      <a:endParaRPr lang="de-CH" sz="1100" b="1" i="0" u="none" strike="noStrike" dirty="0">
                        <a:solidFill>
                          <a:schemeClr val="bg1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solidFill>
                            <a:schemeClr val="bg1"/>
                          </a:solidFill>
                          <a:effectLst/>
                          <a:latin typeface="Trade Gothic" panose="020B0503040303020204" pitchFamily="34" charset="0"/>
                        </a:rPr>
                        <a:t>2013</a:t>
                      </a:r>
                      <a:endParaRPr lang="de-CH" sz="1100" b="1" i="0" u="none" strike="noStrike" dirty="0">
                        <a:solidFill>
                          <a:schemeClr val="bg1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solidFill>
                            <a:schemeClr val="bg1"/>
                          </a:solidFill>
                          <a:effectLst/>
                          <a:latin typeface="Trade Gothic" panose="020B0503040303020204" pitchFamily="34" charset="0"/>
                        </a:rPr>
                        <a:t>2014</a:t>
                      </a:r>
                      <a:endParaRPr lang="de-CH" sz="1100" b="1" i="0" u="none" strike="noStrike" dirty="0">
                        <a:solidFill>
                          <a:schemeClr val="bg1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solidFill>
                            <a:schemeClr val="bg1"/>
                          </a:solidFill>
                          <a:effectLst/>
                          <a:latin typeface="Trade Gothic" panose="020B0503040303020204" pitchFamily="34" charset="0"/>
                        </a:rPr>
                        <a:t>2015</a:t>
                      </a:r>
                      <a:endParaRPr lang="de-CH" sz="1100" b="1" i="0" u="none" strike="noStrike" dirty="0">
                        <a:solidFill>
                          <a:schemeClr val="bg1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solidFill>
                            <a:schemeClr val="bg1"/>
                          </a:solidFill>
                          <a:effectLst/>
                          <a:latin typeface="Trade Gothic" panose="020B0503040303020204" pitchFamily="34" charset="0"/>
                        </a:rPr>
                        <a:t>01.01.2016</a:t>
                      </a:r>
                      <a:endParaRPr lang="de-CH" sz="1100" b="1" i="0" u="none" strike="noStrike" dirty="0">
                        <a:solidFill>
                          <a:schemeClr val="bg1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solidFill>
                            <a:schemeClr val="bg1"/>
                          </a:solidFill>
                          <a:effectLst/>
                          <a:latin typeface="Trade Gothic" panose="020B0503040303020204" pitchFamily="34" charset="0"/>
                        </a:rPr>
                        <a:t>01.01.2017</a:t>
                      </a:r>
                      <a:endParaRPr lang="de-CH" sz="1100" b="1" i="0" u="none" strike="noStrike" dirty="0">
                        <a:solidFill>
                          <a:schemeClr val="bg1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/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LU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5.1%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b="1" u="none" strike="noStrike" dirty="0">
                          <a:effectLst/>
                          <a:latin typeface="Trade Gothic" panose="020B0503040303020204" pitchFamily="34" charset="0"/>
                        </a:rPr>
                        <a:t>SZ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92D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Trade Gothic" panose="020B0503040303020204" pitchFamily="34" charset="0"/>
                        </a:rPr>
                        <a:t>6.1%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92D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Trade Gothic" panose="020B0503040303020204" pitchFamily="34" charset="0"/>
                        </a:rPr>
                        <a:t>4.5%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92D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Trade Gothic" panose="020B0503040303020204" pitchFamily="34" charset="0"/>
                        </a:rPr>
                        <a:t>6.8%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92D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Trade Gothic" panose="020B0503040303020204" pitchFamily="34" charset="0"/>
                        </a:rPr>
                        <a:t>5.3%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92D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Trade Gothic" panose="020B0503040303020204" pitchFamily="34" charset="0"/>
                        </a:rPr>
                        <a:t>3.8%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92D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Trade Gothic" panose="020B0503040303020204" pitchFamily="34" charset="0"/>
                        </a:rPr>
                        <a:t>4.2%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92D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Trade Gothic" panose="020B0503040303020204" pitchFamily="34" charset="0"/>
                        </a:rPr>
                        <a:t>3.5%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92D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Trade Gothic" panose="020B0503040303020204" pitchFamily="34" charset="0"/>
                        </a:rPr>
                        <a:t>3.4%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92D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VS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3.3%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4.4%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2.8%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TG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-0.4%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AI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2.7%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UR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3.0%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AG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2.5%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VD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3.2%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NE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-0.4%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ZH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GE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3.0%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FR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1.8%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TI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5.5%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2.8%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SO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GL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-0.5%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1.6%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JU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1.8%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AR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7.9%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5.7%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5.0%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4.0%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SG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1.5%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GR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1.4%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BE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1.3%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OW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11.1%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6.4%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6.0%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-0.3%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-1.9%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1.0%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NW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-0.4%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1.0%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ZG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0.3%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1.1%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1.0%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BS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-0.4%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0.4%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0.2%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0.8%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SH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3.9%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3.0%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1.6%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0.4%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  <a:tr h="182252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BL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2.0%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0.8%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1.7%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2.7%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Trade Gothic" panose="020B0503040303020204" pitchFamily="34" charset="0"/>
                        </a:rPr>
                        <a:t>2.5%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Trade Gothic" panose="020B0503040303020204" pitchFamily="34" charset="0"/>
                        </a:rPr>
                        <a:t>0.2%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Trade Gothic" panose="020B0503040303020204" pitchFamily="34" charset="0"/>
                      </a:endParaRPr>
                    </a:p>
                  </a:txBody>
                  <a:tcPr marL="8021" marR="8021" marT="8021" marB="0" anchor="b">
                    <a:solidFill>
                      <a:srgbClr val="00B05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13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B6F2E-7493-4D6E-A0F5-F85C58FEDE6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7722" y="1123594"/>
            <a:ext cx="85431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rade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rade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adeGothic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CH" altLang="de-DE" sz="2800" dirty="0" smtClean="0">
                <a:solidFill>
                  <a:srgbClr val="FF0000"/>
                </a:solidFill>
              </a:rPr>
              <a:t>Entwicklung der eingetragenen Firmen per 1.1.17</a:t>
            </a:r>
            <a:endParaRPr lang="en-GB" altLang="de-DE" sz="2800" dirty="0">
              <a:solidFill>
                <a:srgbClr val="FF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7706" y="1638633"/>
            <a:ext cx="8483150" cy="3191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72000" tIns="0" rIns="0" bIns="0"/>
          <a:lstStyle>
            <a:lvl1pPr defTabSz="1004888">
              <a:spcBef>
                <a:spcPct val="65000"/>
              </a:spcBef>
              <a:buClr>
                <a:srgbClr val="E60000"/>
              </a:buClr>
              <a:buFont typeface="Symbol" pitchFamily="18" charset="2"/>
              <a:buChar char="·"/>
              <a:defRPr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defTabSz="1004888">
              <a:spcBef>
                <a:spcPct val="35000"/>
              </a:spcBef>
              <a:buClr>
                <a:schemeClr val="tx1"/>
              </a:buClr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defTabSz="1004888">
              <a:spcBef>
                <a:spcPct val="35000"/>
              </a:spcBef>
              <a:buClr>
                <a:schemeClr val="tx1"/>
              </a:buClr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defTabSz="1004888">
              <a:spcBef>
                <a:spcPct val="150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defTabSz="1004888">
              <a:spcBef>
                <a:spcPct val="150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1004888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1004888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1004888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1004888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700">
                <a:solidFill>
                  <a:schemeClr val="tx1"/>
                </a:solidFill>
                <a:latin typeface="Frutiger 55 Roman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None/>
            </a:pPr>
            <a:r>
              <a:rPr lang="de-DE" altLang="de-DE" sz="1400" dirty="0" smtClean="0">
                <a:solidFill>
                  <a:prstClr val="black"/>
                </a:solidFill>
                <a:latin typeface="TradeGothic" panose="020B0503040303020204" pitchFamily="34" charset="0"/>
                <a:cs typeface="Arial" charset="0"/>
              </a:rPr>
              <a:t>Index 1.1.2009 = 100, d.h. Veränderung gegenüber </a:t>
            </a:r>
            <a:r>
              <a:rPr lang="de-DE" altLang="de-DE" sz="1400" dirty="0">
                <a:solidFill>
                  <a:prstClr val="black"/>
                </a:solidFill>
                <a:latin typeface="TradeGothic" panose="020B0503040303020204" pitchFamily="34" charset="0"/>
                <a:cs typeface="Arial" charset="0"/>
              </a:rPr>
              <a:t>2009; </a:t>
            </a:r>
            <a:r>
              <a:rPr lang="de-DE" altLang="de-DE" sz="1400" dirty="0" smtClean="0">
                <a:solidFill>
                  <a:prstClr val="black"/>
                </a:solidFill>
                <a:latin typeface="TradeGothic" panose="020B0503040303020204" pitchFamily="34" charset="0"/>
                <a:cs typeface="Arial" charset="0"/>
              </a:rPr>
              <a:t>alle Schweizer Kantone</a:t>
            </a:r>
            <a:endParaRPr lang="de-DE" altLang="de-DE" sz="1400" dirty="0">
              <a:solidFill>
                <a:prstClr val="black"/>
              </a:solidFill>
              <a:latin typeface="TradeGothic" panose="020B0503040303020204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400" dirty="0" smtClean="0">
              <a:solidFill>
                <a:prstClr val="black"/>
              </a:solidFill>
              <a:latin typeface="TradeGothic" panose="020B0503040303020204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400" dirty="0">
              <a:solidFill>
                <a:prstClr val="black"/>
              </a:solidFill>
              <a:latin typeface="TradeGothic" panose="020B0503040303020204" pitchFamily="34" charset="0"/>
              <a:cs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4602" y="6536377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Trade Gothic" panose="020B0503040303020204" pitchFamily="34" charset="0"/>
              </a:rPr>
              <a:t>Quelle: </a:t>
            </a:r>
            <a:r>
              <a:rPr lang="de-CH" sz="1200" dirty="0" err="1" smtClean="0">
                <a:latin typeface="Trade Gothic" panose="020B0503040303020204" pitchFamily="34" charset="0"/>
              </a:rPr>
              <a:t>eidg</a:t>
            </a:r>
            <a:r>
              <a:rPr lang="de-CH" sz="1200" dirty="0" smtClean="0">
                <a:latin typeface="Trade Gothic" panose="020B0503040303020204" pitchFamily="34" charset="0"/>
              </a:rPr>
              <a:t>. Handelsregister</a:t>
            </a:r>
            <a:endParaRPr lang="de-CH" sz="1200" dirty="0">
              <a:latin typeface="Trade Gothic" panose="020B0503040303020204" pitchFamily="34" charset="0"/>
            </a:endParaRPr>
          </a:p>
        </p:txBody>
      </p:sp>
      <p:graphicFrame>
        <p:nvGraphicFramePr>
          <p:cNvPr id="9" name="Diagramm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521987"/>
              </p:ext>
            </p:extLst>
          </p:nvPr>
        </p:nvGraphicFramePr>
        <p:xfrm>
          <a:off x="485775" y="2060848"/>
          <a:ext cx="8825043" cy="438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48270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 FONT"/>
  <p:tag name="TEXT_TYPE" val="MESSAGE TEXT"/>
  <p:tag name="ISLOCKED" val="TRUE"/>
  <p:tag name="TOP" val="856250000000000E-13"/>
  <p:tag name="LEFT" val="331250000000000E-13"/>
  <p:tag name="HEIGHT" val="275000000000000E-13"/>
  <p:tag name="WIDTH" val="723375000000000E-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 FONT"/>
  <p:tag name="TEXT_TYPE" val="MESSAGE TEXT"/>
  <p:tag name="ISLOCKED" val="TRUE"/>
  <p:tag name="TOP" val="856250000000000E-13"/>
  <p:tag name="LEFT" val="331250000000000E-13"/>
  <p:tag name="HEIGHT" val="275000000000000E-13"/>
  <p:tag name="WIDTH" val="723375000000000E-12"/>
</p:tagLst>
</file>

<file path=ppt/theme/theme1.xml><?xml version="1.0" encoding="utf-8"?>
<a:theme xmlns:a="http://schemas.openxmlformats.org/drawingml/2006/main" name="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vd">
  <a:themeElements>
    <a:clrScheme name="v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533</Words>
  <Application>Microsoft Office PowerPoint</Application>
  <PresentationFormat>Benutzerdefiniert</PresentationFormat>
  <Paragraphs>256</Paragraphs>
  <Slides>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16</vt:i4>
      </vt:variant>
      <vt:variant>
        <vt:lpstr>Folientitel</vt:lpstr>
      </vt:variant>
      <vt:variant>
        <vt:i4>3</vt:i4>
      </vt:variant>
    </vt:vector>
  </HeadingPairs>
  <TitlesOfParts>
    <vt:vector size="19" baseType="lpstr">
      <vt:lpstr>vd</vt:lpstr>
      <vt:lpstr>1_vd</vt:lpstr>
      <vt:lpstr>2_vd</vt:lpstr>
      <vt:lpstr>3_vd</vt:lpstr>
      <vt:lpstr>4_vd</vt:lpstr>
      <vt:lpstr>5_vd</vt:lpstr>
      <vt:lpstr>6_vd</vt:lpstr>
      <vt:lpstr>7_vd</vt:lpstr>
      <vt:lpstr>8_vd</vt:lpstr>
      <vt:lpstr>9_vd</vt:lpstr>
      <vt:lpstr>10_vd</vt:lpstr>
      <vt:lpstr>11_vd</vt:lpstr>
      <vt:lpstr>12_vd</vt:lpstr>
      <vt:lpstr>13_vd</vt:lpstr>
      <vt:lpstr>14_vd</vt:lpstr>
      <vt:lpstr>15_vd</vt:lpstr>
      <vt:lpstr>PowerPoint-Präsentation</vt:lpstr>
      <vt:lpstr>PowerPoint-Präsentation</vt:lpstr>
      <vt:lpstr>PowerPoint-Präsentation</vt:lpstr>
    </vt:vector>
  </TitlesOfParts>
  <Company>Kantonale Verwaltung Schwyz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Zentrale Bürokommunikation</dc:creator>
  <cp:lastModifiedBy>Peter Reichmuth</cp:lastModifiedBy>
  <cp:revision>1048</cp:revision>
  <cp:lastPrinted>2016-06-14T05:10:48Z</cp:lastPrinted>
  <dcterms:created xsi:type="dcterms:W3CDTF">2005-10-07T14:34:26Z</dcterms:created>
  <dcterms:modified xsi:type="dcterms:W3CDTF">2017-01-04T10:34:36Z</dcterms:modified>
</cp:coreProperties>
</file>