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7" r:id="rId3"/>
    <p:sldId id="272" r:id="rId4"/>
    <p:sldId id="276" r:id="rId5"/>
    <p:sldId id="319" r:id="rId6"/>
    <p:sldId id="318" r:id="rId7"/>
  </p:sldIdLst>
  <p:sldSz cx="9144000" cy="6858000" type="screen4x3"/>
  <p:notesSz cx="6797675" cy="9872663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o Hauser" initials="BH" lastIdx="0" clrIdx="0">
    <p:extLst>
      <p:ext uri="{19B8F6BF-5375-455C-9EA6-DF929625EA0E}">
        <p15:presenceInfo xmlns:p15="http://schemas.microsoft.com/office/powerpoint/2012/main" userId="Bruno Ha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D59"/>
    <a:srgbClr val="87A4DD"/>
    <a:srgbClr val="8497DD"/>
    <a:srgbClr val="8497B0"/>
    <a:srgbClr val="4AC5D6"/>
    <a:srgbClr val="7DE165"/>
    <a:srgbClr val="375199"/>
    <a:srgbClr val="63D763"/>
    <a:srgbClr val="7CDE7C"/>
    <a:srgbClr val="343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1" autoAdjust="0"/>
    <p:restoredTop sz="78118" autoAdjust="0"/>
  </p:normalViewPr>
  <p:slideViewPr>
    <p:cSldViewPr>
      <p:cViewPr varScale="1">
        <p:scale>
          <a:sx n="102" d="100"/>
          <a:sy n="102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341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0" tIns="45640" rIns="91280" bIns="4564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TradeGothic Light" pitchFamily="34" charset="0"/>
              </a:defRPr>
            </a:lvl1pPr>
          </a:lstStyle>
          <a:p>
            <a:endParaRPr lang="de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46" y="1"/>
            <a:ext cx="2945341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0" tIns="45640" rIns="91280" bIns="4564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TradeGothic Light" pitchFamily="34" charset="0"/>
              </a:defRPr>
            </a:lvl1pPr>
          </a:lstStyle>
          <a:p>
            <a:endParaRPr lang="de-CH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7441"/>
            <a:ext cx="2945341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0" tIns="45640" rIns="91280" bIns="4564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TradeGothic Light" pitchFamily="34" charset="0"/>
              </a:defRPr>
            </a:lvl1pPr>
          </a:lstStyle>
          <a:p>
            <a:endParaRPr lang="de-CH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46" y="9377441"/>
            <a:ext cx="2945341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0" tIns="45640" rIns="91280" bIns="4564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TradeGothic Light" pitchFamily="34" charset="0"/>
              </a:defRPr>
            </a:lvl1pPr>
          </a:lstStyle>
          <a:p>
            <a:fld id="{3AE02996-0FF9-4D14-A413-65F571F123F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0558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341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0" tIns="45640" rIns="91280" bIns="4564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TradeGothic Light" pitchFamily="34" charset="0"/>
              </a:defRPr>
            </a:lvl1pPr>
          </a:lstStyle>
          <a:p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6" y="1"/>
            <a:ext cx="2945341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0" tIns="45640" rIns="91280" bIns="4564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TradeGothic Light" pitchFamily="34" charset="0"/>
              </a:defRPr>
            </a:lvl1pPr>
          </a:lstStyle>
          <a:p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863" y="4644930"/>
            <a:ext cx="4923222" cy="440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7441"/>
            <a:ext cx="2945341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0" tIns="45640" rIns="91280" bIns="4564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TradeGothic Light" pitchFamily="34" charset="0"/>
              </a:defRPr>
            </a:lvl1pPr>
          </a:lstStyle>
          <a:p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6" y="9377441"/>
            <a:ext cx="2945341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0" tIns="45640" rIns="91280" bIns="4564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TradeGothic Light" pitchFamily="34" charset="0"/>
              </a:defRPr>
            </a:lvl1pPr>
          </a:lstStyle>
          <a:p>
            <a:fld id="{392C4AC8-781F-4AF2-9284-5565B0A6B1A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0234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rade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rade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rade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rade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rade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C4AC8-781F-4AF2-9284-5565B0A6B1AB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8716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C4AC8-781F-4AF2-9284-5565B0A6B1AB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073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4AC8-781F-4AF2-9284-5565B0A6B1AB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62112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….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4AC8-781F-4AF2-9284-5565B0A6B1AB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558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….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4AC8-781F-4AF2-9284-5565B0A6B1AB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098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Gedacht als Kopiervorlage</a:t>
            </a:r>
            <a:r>
              <a:rPr lang="de-CH" baseline="0" dirty="0"/>
              <a:t> (Folie 2) für </a:t>
            </a:r>
            <a:r>
              <a:rPr lang="de-CH" baseline="0" dirty="0" err="1"/>
              <a:t>SuS</a:t>
            </a:r>
            <a:r>
              <a:rPr lang="de-CH" baseline="0" dirty="0"/>
              <a:t> zur Selbstreflexion.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C4AC8-781F-4AF2-9284-5565B0A6B1AB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509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8" name="Picture 26" descr="B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3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74674" y="438150"/>
            <a:ext cx="3349254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de-CH" sz="1500" dirty="0">
                <a:latin typeface="TradeGothic Light" pitchFamily="34" charset="0"/>
              </a:rPr>
              <a:t>Abteilung</a:t>
            </a:r>
            <a:r>
              <a:rPr lang="de-CH" sz="1500" baseline="0" dirty="0">
                <a:latin typeface="TradeGothic Light" pitchFamily="34" charset="0"/>
              </a:rPr>
              <a:t> Schulentwicklung und -betrieb</a:t>
            </a:r>
          </a:p>
          <a:p>
            <a:pPr>
              <a:spcBef>
                <a:spcPct val="50000"/>
              </a:spcBef>
            </a:pPr>
            <a:endParaRPr lang="de-CH" sz="1500" dirty="0">
              <a:latin typeface="TradeGothic Light" pitchFamily="34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74673" y="287336"/>
            <a:ext cx="24479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de-CH" sz="800" dirty="0">
              <a:latin typeface="TradeGothic Light" pitchFamily="34" charset="0"/>
            </a:endParaRP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74675" y="2554288"/>
            <a:ext cx="7989888" cy="3783012"/>
          </a:xfrm>
        </p:spPr>
        <p:txBody>
          <a:bodyPr/>
          <a:lstStyle>
            <a:lvl1pPr>
              <a:lnSpc>
                <a:spcPts val="4100"/>
              </a:lnSpc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endParaRPr lang="de-CH" noProof="0" dirty="0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1452842"/>
            <a:ext cx="7989888" cy="85407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440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bg_blan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4675" y="1438275"/>
            <a:ext cx="79898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2276475"/>
            <a:ext cx="7989888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75" y="6477000"/>
            <a:ext cx="21590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TradeGothic Light" pitchFamily="34" charset="0"/>
              </a:defRPr>
            </a:lvl1pPr>
          </a:lstStyle>
          <a:p>
            <a:r>
              <a:rPr lang="de-CH"/>
              <a:t>Seite </a:t>
            </a:r>
            <a:fld id="{D410D5F2-3C9A-410F-8348-411CF85C7A4E}" type="slidenum">
              <a:rPr lang="de-CH"/>
              <a:pPr/>
              <a:t>‹Nr.›</a:t>
            </a:fld>
            <a:endParaRPr lang="de-CH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74675" y="455612"/>
            <a:ext cx="37813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de-CH" sz="1500" dirty="0">
              <a:latin typeface="TradeGothic Light" pitchFamily="34" charset="0"/>
            </a:endParaRPr>
          </a:p>
          <a:p>
            <a:pPr>
              <a:spcBef>
                <a:spcPct val="50000"/>
              </a:spcBef>
            </a:pPr>
            <a:endParaRPr lang="de-CH" sz="1500" dirty="0">
              <a:latin typeface="TradeGothic Light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74675" y="287338"/>
            <a:ext cx="24479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de-CH" sz="800" dirty="0">
              <a:latin typeface="TradeGothic Light" pitchFamily="34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4038" y="6477000"/>
            <a:ext cx="547052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TradeGothic Light" pitchFamily="34" charset="0"/>
              </a:defRPr>
            </a:lvl1pPr>
          </a:lstStyle>
          <a:p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Trade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Trade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Trade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Trade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Trade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Trade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Trade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E2001A"/>
          </a:solidFill>
          <a:latin typeface="TradeGothic" pitchFamily="34" charset="0"/>
        </a:defRPr>
      </a:lvl9pPr>
    </p:titleStyle>
    <p:bodyStyle>
      <a:lvl1pPr marL="342900" indent="-3429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2001A"/>
        </a:buClr>
        <a:buChar char="•"/>
        <a:defRPr sz="1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7056" y="1904681"/>
            <a:ext cx="7989888" cy="4420468"/>
          </a:xfrm>
        </p:spPr>
        <p:txBody>
          <a:bodyPr/>
          <a:lstStyle/>
          <a:p>
            <a:pPr algn="ctr"/>
            <a:r>
              <a:rPr lang="de-DE" sz="2400" dirty="0"/>
              <a:t>Informationen für Schülerinnen und Schüler </a:t>
            </a:r>
            <a:br>
              <a:rPr lang="de-DE" sz="2400" dirty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zur förderorientierten Beurteilung und zum Beurteilungsreglement</a:t>
            </a:r>
            <a:br>
              <a:rPr lang="de-DE" dirty="0"/>
            </a:br>
            <a:endParaRPr lang="de-DE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nkblase: wolkenförmig 2">
            <a:extLst>
              <a:ext uri="{FF2B5EF4-FFF2-40B4-BE49-F238E27FC236}">
                <a16:creationId xmlns:a16="http://schemas.microsoft.com/office/drawing/2014/main" id="{734FDCE2-7169-90C2-AD82-688C846E5047}"/>
              </a:ext>
            </a:extLst>
          </p:cNvPr>
          <p:cNvSpPr/>
          <p:nvPr/>
        </p:nvSpPr>
        <p:spPr>
          <a:xfrm>
            <a:off x="200862" y="836712"/>
            <a:ext cx="3291018" cy="1393497"/>
          </a:xfrm>
          <a:prstGeom prst="cloudCallout">
            <a:avLst>
              <a:gd name="adj1" fmla="val -7711"/>
              <a:gd name="adj2" fmla="val 91847"/>
            </a:avLst>
          </a:prstGeom>
          <a:solidFill>
            <a:srgbClr val="FFCC00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Wo stehe ich?</a:t>
            </a:r>
            <a:endParaRPr lang="de-CH" sz="2000" spc="-15" dirty="0">
              <a:solidFill>
                <a:schemeClr val="bg1"/>
              </a:solidFill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5" name="Denkblase: wolkenförmig 2">
            <a:extLst>
              <a:ext uri="{FF2B5EF4-FFF2-40B4-BE49-F238E27FC236}">
                <a16:creationId xmlns:a16="http://schemas.microsoft.com/office/drawing/2014/main" id="{734FDCE2-7169-90C2-AD82-688C846E5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096" y="2261124"/>
            <a:ext cx="3488506" cy="1439564"/>
          </a:xfrm>
          <a:prstGeom prst="cloudCallout">
            <a:avLst>
              <a:gd name="adj1" fmla="val -3485"/>
              <a:gd name="adj2" fmla="val 82422"/>
            </a:avLst>
          </a:prstGeom>
          <a:solidFill>
            <a:srgbClr val="B8ED59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Wohin will ich?</a:t>
            </a:r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7" name="Freihandform 6"/>
          <p:cNvSpPr/>
          <p:nvPr/>
        </p:nvSpPr>
        <p:spPr>
          <a:xfrm rot="717710">
            <a:off x="1292300" y="3054052"/>
            <a:ext cx="5581096" cy="2851878"/>
          </a:xfrm>
          <a:custGeom>
            <a:avLst/>
            <a:gdLst>
              <a:gd name="connsiteX0" fmla="*/ 5038 w 5499917"/>
              <a:gd name="connsiteY0" fmla="*/ 460898 h 2138243"/>
              <a:gd name="connsiteX1" fmla="*/ 212857 w 5499917"/>
              <a:gd name="connsiteY1" fmla="*/ 2040317 h 2138243"/>
              <a:gd name="connsiteX2" fmla="*/ 1390493 w 5499917"/>
              <a:gd name="connsiteY2" fmla="*/ 834971 h 2138243"/>
              <a:gd name="connsiteX3" fmla="*/ 2360311 w 5499917"/>
              <a:gd name="connsiteY3" fmla="*/ 1430717 h 2138243"/>
              <a:gd name="connsiteX4" fmla="*/ 2817511 w 5499917"/>
              <a:gd name="connsiteY4" fmla="*/ 100680 h 2138243"/>
              <a:gd name="connsiteX5" fmla="*/ 3676493 w 5499917"/>
              <a:gd name="connsiteY5" fmla="*/ 322353 h 2138243"/>
              <a:gd name="connsiteX6" fmla="*/ 2692820 w 5499917"/>
              <a:gd name="connsiteY6" fmla="*/ 2137298 h 2138243"/>
              <a:gd name="connsiteX7" fmla="*/ 5297475 w 5499917"/>
              <a:gd name="connsiteY7" fmla="*/ 571735 h 2138243"/>
              <a:gd name="connsiteX8" fmla="*/ 5325184 w 5499917"/>
              <a:gd name="connsiteY8" fmla="*/ 544026 h 2138243"/>
              <a:gd name="connsiteX9" fmla="*/ 5325184 w 5499917"/>
              <a:gd name="connsiteY9" fmla="*/ 544026 h 213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99917" h="2138243">
                <a:moveTo>
                  <a:pt x="5038" y="460898"/>
                </a:moveTo>
                <a:cubicBezTo>
                  <a:pt x="-6507" y="1219435"/>
                  <a:pt x="-18052" y="1977972"/>
                  <a:pt x="212857" y="2040317"/>
                </a:cubicBezTo>
                <a:cubicBezTo>
                  <a:pt x="443766" y="2102663"/>
                  <a:pt x="1032584" y="936571"/>
                  <a:pt x="1390493" y="834971"/>
                </a:cubicBezTo>
                <a:cubicBezTo>
                  <a:pt x="1748402" y="733371"/>
                  <a:pt x="2122475" y="1553099"/>
                  <a:pt x="2360311" y="1430717"/>
                </a:cubicBezTo>
                <a:cubicBezTo>
                  <a:pt x="2598147" y="1308335"/>
                  <a:pt x="2598147" y="285407"/>
                  <a:pt x="2817511" y="100680"/>
                </a:cubicBezTo>
                <a:cubicBezTo>
                  <a:pt x="3036875" y="-84047"/>
                  <a:pt x="3697275" y="-17083"/>
                  <a:pt x="3676493" y="322353"/>
                </a:cubicBezTo>
                <a:cubicBezTo>
                  <a:pt x="3655711" y="661789"/>
                  <a:pt x="2422656" y="2095734"/>
                  <a:pt x="2692820" y="2137298"/>
                </a:cubicBezTo>
                <a:cubicBezTo>
                  <a:pt x="2962984" y="2178862"/>
                  <a:pt x="4858748" y="837280"/>
                  <a:pt x="5297475" y="571735"/>
                </a:cubicBezTo>
                <a:cubicBezTo>
                  <a:pt x="5736202" y="306190"/>
                  <a:pt x="5325184" y="544026"/>
                  <a:pt x="5325184" y="544026"/>
                </a:cubicBezTo>
                <a:lnTo>
                  <a:pt x="5325184" y="544026"/>
                </a:lnTo>
              </a:path>
            </a:pathLst>
          </a:custGeom>
          <a:noFill/>
          <a:ln w="76200">
            <a:solidFill>
              <a:srgbClr val="9AA769"/>
            </a:solidFill>
            <a:prstDash val="sysDash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enkblase: wolkenförmig 2">
            <a:extLst>
              <a:ext uri="{FF2B5EF4-FFF2-40B4-BE49-F238E27FC236}">
                <a16:creationId xmlns:a16="http://schemas.microsoft.com/office/drawing/2014/main" id="{734FDCE2-7169-90C2-AD82-688C846E5047}"/>
              </a:ext>
            </a:extLst>
          </p:cNvPr>
          <p:cNvSpPr/>
          <p:nvPr/>
        </p:nvSpPr>
        <p:spPr>
          <a:xfrm>
            <a:off x="334203" y="5284907"/>
            <a:ext cx="3024336" cy="1152128"/>
          </a:xfrm>
          <a:prstGeom prst="cloudCallout">
            <a:avLst>
              <a:gd name="adj1" fmla="val 70892"/>
              <a:gd name="adj2" fmla="val -79393"/>
            </a:avLst>
          </a:prstGeom>
          <a:solidFill>
            <a:srgbClr val="4AC5D6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Was will ich dafür tun?</a:t>
            </a:r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42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enkblase: wolkenförmig 6">
            <a:extLst>
              <a:ext uri="{FF2B5EF4-FFF2-40B4-BE49-F238E27FC236}">
                <a16:creationId xmlns:a16="http://schemas.microsoft.com/office/drawing/2014/main" id="{7F1CBBB9-FF8F-A2AF-0C87-D590314A2CF1}"/>
              </a:ext>
            </a:extLst>
          </p:cNvPr>
          <p:cNvSpPr/>
          <p:nvPr/>
        </p:nvSpPr>
        <p:spPr>
          <a:xfrm>
            <a:off x="2267744" y="2523255"/>
            <a:ext cx="3380302" cy="1872208"/>
          </a:xfrm>
          <a:prstGeom prst="cloudCallout">
            <a:avLst>
              <a:gd name="adj1" fmla="val 3378"/>
              <a:gd name="adj2" fmla="val 76056"/>
            </a:avLst>
          </a:prstGeom>
          <a:solidFill>
            <a:srgbClr val="FFCC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Wo stehst du gerade?</a:t>
            </a:r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3" name="Denkblase: wolkenförmig 2">
            <a:extLst>
              <a:ext uri="{FF2B5EF4-FFF2-40B4-BE49-F238E27FC236}">
                <a16:creationId xmlns:a16="http://schemas.microsoft.com/office/drawing/2014/main" id="{734FDCE2-7169-90C2-AD82-688C846E5047}"/>
              </a:ext>
            </a:extLst>
          </p:cNvPr>
          <p:cNvSpPr/>
          <p:nvPr/>
        </p:nvSpPr>
        <p:spPr>
          <a:xfrm>
            <a:off x="149257" y="1099399"/>
            <a:ext cx="3291018" cy="1393497"/>
          </a:xfrm>
          <a:prstGeom prst="cloudCallout">
            <a:avLst>
              <a:gd name="adj1" fmla="val 52910"/>
              <a:gd name="adj2" fmla="val 67986"/>
            </a:avLst>
          </a:prstGeom>
          <a:solidFill>
            <a:srgbClr val="4AC5D6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Ich bin auf Lehrstellensuche</a:t>
            </a:r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9" name="Denkblase: wolkenförmig 8">
            <a:extLst>
              <a:ext uri="{FF2B5EF4-FFF2-40B4-BE49-F238E27FC236}">
                <a16:creationId xmlns:a16="http://schemas.microsoft.com/office/drawing/2014/main" id="{2F5B9816-F8D7-135C-0DEA-7A337D44F988}"/>
              </a:ext>
            </a:extLst>
          </p:cNvPr>
          <p:cNvSpPr/>
          <p:nvPr/>
        </p:nvSpPr>
        <p:spPr>
          <a:xfrm>
            <a:off x="4932040" y="4917576"/>
            <a:ext cx="3121866" cy="1474302"/>
          </a:xfrm>
          <a:prstGeom prst="cloudCallout">
            <a:avLst>
              <a:gd name="adj1" fmla="val -55581"/>
              <a:gd name="adj2" fmla="val -89764"/>
            </a:avLst>
          </a:prstGeom>
          <a:solidFill>
            <a:schemeClr val="accent1">
              <a:lumMod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?</a:t>
            </a:r>
          </a:p>
        </p:txBody>
      </p:sp>
      <p:sp>
        <p:nvSpPr>
          <p:cNvPr id="5" name="Denkblase: wolkenförmig 4">
            <a:extLst>
              <a:ext uri="{FF2B5EF4-FFF2-40B4-BE49-F238E27FC236}">
                <a16:creationId xmlns:a16="http://schemas.microsoft.com/office/drawing/2014/main" id="{08290E70-A3EE-90D6-58AD-34CA46954D7B}"/>
              </a:ext>
            </a:extLst>
          </p:cNvPr>
          <p:cNvSpPr/>
          <p:nvPr/>
        </p:nvSpPr>
        <p:spPr>
          <a:xfrm>
            <a:off x="4317935" y="870082"/>
            <a:ext cx="2783835" cy="1596848"/>
          </a:xfrm>
          <a:prstGeom prst="cloudCallout">
            <a:avLst>
              <a:gd name="adj1" fmla="val -46942"/>
              <a:gd name="adj2" fmla="val 61905"/>
            </a:avLst>
          </a:prstGeom>
          <a:solidFill>
            <a:srgbClr val="4AC5D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Ein Übertritt steht an</a:t>
            </a:r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6" name="Denkblase: wolkenförmig 5">
            <a:extLst>
              <a:ext uri="{FF2B5EF4-FFF2-40B4-BE49-F238E27FC236}">
                <a16:creationId xmlns:a16="http://schemas.microsoft.com/office/drawing/2014/main" id="{BDCEA74C-B5F3-5B8E-38AF-5C316C2154ED}"/>
              </a:ext>
            </a:extLst>
          </p:cNvPr>
          <p:cNvSpPr/>
          <p:nvPr/>
        </p:nvSpPr>
        <p:spPr>
          <a:xfrm>
            <a:off x="149257" y="4336137"/>
            <a:ext cx="3168352" cy="2087481"/>
          </a:xfrm>
          <a:prstGeom prst="cloudCallout">
            <a:avLst>
              <a:gd name="adj1" fmla="val 55729"/>
              <a:gd name="adj2" fmla="val -68330"/>
            </a:avLst>
          </a:prstGeom>
          <a:solidFill>
            <a:srgbClr val="4AC5D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Ich freue mich über….</a:t>
            </a:r>
          </a:p>
        </p:txBody>
      </p:sp>
      <p:sp>
        <p:nvSpPr>
          <p:cNvPr id="10" name="Denkblase: wolkenförmig 8">
            <a:extLst>
              <a:ext uri="{FF2B5EF4-FFF2-40B4-BE49-F238E27FC236}">
                <a16:creationId xmlns:a16="http://schemas.microsoft.com/office/drawing/2014/main" id="{2F5B9816-F8D7-135C-0DEA-7A337D44F988}"/>
              </a:ext>
            </a:extLst>
          </p:cNvPr>
          <p:cNvSpPr/>
          <p:nvPr/>
        </p:nvSpPr>
        <p:spPr>
          <a:xfrm>
            <a:off x="5884492" y="2955102"/>
            <a:ext cx="3121866" cy="1474302"/>
          </a:xfrm>
          <a:prstGeom prst="cloudCallout">
            <a:avLst>
              <a:gd name="adj1" fmla="val -63189"/>
              <a:gd name="adj2" fmla="val -18076"/>
            </a:avLst>
          </a:prstGeom>
          <a:solidFill>
            <a:srgbClr val="4AC5D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Mich beschäftigt aktuell….</a:t>
            </a:r>
          </a:p>
        </p:txBody>
      </p:sp>
    </p:spTree>
    <p:extLst>
      <p:ext uri="{BB962C8B-B14F-4D97-AF65-F5344CB8AC3E}">
        <p14:creationId xmlns:p14="http://schemas.microsoft.com/office/powerpoint/2010/main" val="374757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5" grpId="0" animBg="1"/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chseck 22">
            <a:extLst>
              <a:ext uri="{FF2B5EF4-FFF2-40B4-BE49-F238E27FC236}">
                <a16:creationId xmlns:a16="http://schemas.microsoft.com/office/drawing/2014/main" id="{4DDA0377-92D2-5698-F5BD-887A75345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120" y="280356"/>
            <a:ext cx="3941763" cy="3256992"/>
          </a:xfrm>
          <a:prstGeom prst="hexagon">
            <a:avLst>
              <a:gd name="adj" fmla="val 24994"/>
              <a:gd name="vf" fmla="val 115470"/>
            </a:avLst>
          </a:prstGeom>
          <a:solidFill>
            <a:srgbClr val="87A4DD"/>
          </a:solidFill>
          <a:ln w="254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echseck 27">
            <a:extLst>
              <a:ext uri="{FF2B5EF4-FFF2-40B4-BE49-F238E27FC236}">
                <a16:creationId xmlns:a16="http://schemas.microsoft.com/office/drawing/2014/main" id="{25687F48-B080-C91A-1309-D1EA7B53A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316" y="3300036"/>
            <a:ext cx="4049713" cy="3395663"/>
          </a:xfrm>
          <a:prstGeom prst="hexagon">
            <a:avLst>
              <a:gd name="adj" fmla="val 25006"/>
              <a:gd name="vf" fmla="val 115470"/>
            </a:avLst>
          </a:prstGeom>
          <a:solidFill>
            <a:srgbClr val="8497B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Sechseck 18">
            <a:extLst>
              <a:ext uri="{FF2B5EF4-FFF2-40B4-BE49-F238E27FC236}">
                <a16:creationId xmlns:a16="http://schemas.microsoft.com/office/drawing/2014/main" id="{9AEE2BA9-FA41-59AA-2EC7-4446CF5A9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2402805"/>
            <a:ext cx="4156075" cy="3279775"/>
          </a:xfrm>
          <a:prstGeom prst="hexagon">
            <a:avLst>
              <a:gd name="adj" fmla="val 25003"/>
              <a:gd name="vf" fmla="val 115470"/>
            </a:avLst>
          </a:prstGeom>
          <a:solidFill>
            <a:srgbClr val="375199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Arial" panose="020B0604020202020204" pitchFamily="34" charset="0"/>
              </a:rPr>
              <a:t>.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D9EC3B79-0F9A-B80B-87CD-029A2AA87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4" y="40628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ED2D65F-E24F-478D-1490-D633D37B0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FFE17D43-08F0-FA24-E4B4-9F016789E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7A90D3-9B64-32A3-51CF-18E891E5B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E44B548-12AF-9C69-BC87-99079634D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8F77BCA7-ADA9-EB7D-6A3E-48618519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D071225E-0ADF-1F26-D24A-CCDC22CAD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47"/>
          <a:stretch/>
        </p:blipFill>
        <p:spPr>
          <a:xfrm>
            <a:off x="4048247" y="702260"/>
            <a:ext cx="1685341" cy="2069243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512" y="3063957"/>
            <a:ext cx="2506243" cy="1670828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894" y="4143318"/>
            <a:ext cx="2569106" cy="1712737"/>
          </a:xfrm>
          <a:prstGeom prst="rect">
            <a:avLst/>
          </a:prstGeom>
        </p:spPr>
      </p:pic>
      <p:sp>
        <p:nvSpPr>
          <p:cNvPr id="19" name="Denkblase: wolkenförmig 18">
            <a:extLst>
              <a:ext uri="{FF2B5EF4-FFF2-40B4-BE49-F238E27FC236}">
                <a16:creationId xmlns:a16="http://schemas.microsoft.com/office/drawing/2014/main" id="{A27E522A-6DA5-8D3A-2777-B0615E38F689}"/>
              </a:ext>
            </a:extLst>
          </p:cNvPr>
          <p:cNvSpPr/>
          <p:nvPr/>
        </p:nvSpPr>
        <p:spPr>
          <a:xfrm>
            <a:off x="2880120" y="2402805"/>
            <a:ext cx="3582446" cy="1671462"/>
          </a:xfrm>
          <a:prstGeom prst="cloudCallout">
            <a:avLst>
              <a:gd name="adj1" fmla="val -4526"/>
              <a:gd name="adj2" fmla="val 79175"/>
            </a:avLst>
          </a:prstGeom>
          <a:solidFill>
            <a:srgbClr val="FFCC00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Wie werde ich beurteilt?</a:t>
            </a:r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21" name="Denkblase: wolkenförmig 20">
            <a:extLst>
              <a:ext uri="{FF2B5EF4-FFF2-40B4-BE49-F238E27FC236}">
                <a16:creationId xmlns:a16="http://schemas.microsoft.com/office/drawing/2014/main" id="{C25CCE67-B2F2-DEB4-D7FE-675C5FAE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216" y="5749874"/>
            <a:ext cx="2454276" cy="939800"/>
          </a:xfrm>
          <a:prstGeom prst="cloudCallout">
            <a:avLst>
              <a:gd name="adj1" fmla="val -45921"/>
              <a:gd name="adj2" fmla="val -75960"/>
            </a:avLst>
          </a:prstGeom>
          <a:solidFill>
            <a:srgbClr val="FFCC00"/>
          </a:solidFill>
          <a:ln w="3175">
            <a:solidFill>
              <a:srgbClr val="89A4A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Was leiste ich?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Inhaltsplatzhalter 17">
            <a:extLst>
              <a:ext uri="{FF2B5EF4-FFF2-40B4-BE49-F238E27FC236}">
                <a16:creationId xmlns:a16="http://schemas.microsoft.com/office/drawing/2014/main" id="{FA3047BC-9AEB-EA5F-E7A2-D79CC6A8D1AA}"/>
              </a:ext>
            </a:extLst>
          </p:cNvPr>
          <p:cNvSpPr txBox="1">
            <a:spLocks/>
          </p:cNvSpPr>
          <p:nvPr/>
        </p:nvSpPr>
        <p:spPr bwMode="auto">
          <a:xfrm>
            <a:off x="5886446" y="1092366"/>
            <a:ext cx="2550034" cy="900224"/>
          </a:xfrm>
          <a:prstGeom prst="cloudCallout">
            <a:avLst>
              <a:gd name="adj1" fmla="val -62608"/>
              <a:gd name="adj2" fmla="val 38014"/>
            </a:avLst>
          </a:prstGeom>
          <a:solidFill>
            <a:srgbClr val="FFCC00"/>
          </a:solidFill>
          <a:ln w="3175" cap="flat" cmpd="sng" algn="ctr">
            <a:solidFill>
              <a:srgbClr val="89A4A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Tx/>
              <a:buNone/>
            </a:pPr>
            <a:r>
              <a:rPr lang="de-CH" sz="2000" b="1" kern="0" spc="-15" dirty="0"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Wie lerne ich?</a:t>
            </a:r>
            <a:endParaRPr lang="de-CH" sz="1600" kern="0" spc="-15" dirty="0"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FA3047BC-9AEB-EA5F-E7A2-D79CC6A8D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776" y="191027"/>
            <a:ext cx="3196471" cy="1788139"/>
          </a:xfrm>
          <a:prstGeom prst="cloudCallout">
            <a:avLst>
              <a:gd name="adj1" fmla="val 70908"/>
              <a:gd name="adj2" fmla="val 53770"/>
            </a:avLst>
          </a:prstGeom>
          <a:solidFill>
            <a:srgbClr val="4AC5D6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de-CH" sz="18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 I</a:t>
            </a:r>
            <a:r>
              <a:rPr lang="de-CH" sz="1600" b="1" spc="-15" dirty="0"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ch bekomme Hinweise, was gut läuft oder wo ich mich noch verbessern könnte</a:t>
            </a:r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24" name="Denkblase: wolkenförmig 14">
            <a:extLst>
              <a:ext uri="{FF2B5EF4-FFF2-40B4-BE49-F238E27FC236}">
                <a16:creationId xmlns:a16="http://schemas.microsoft.com/office/drawing/2014/main" id="{18811EE4-0935-5CD6-C616-D1681D581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28" y="2004601"/>
            <a:ext cx="2526903" cy="1295435"/>
          </a:xfrm>
          <a:prstGeom prst="cloudCallout">
            <a:avLst>
              <a:gd name="adj1" fmla="val 28514"/>
              <a:gd name="adj2" fmla="val 59396"/>
            </a:avLst>
          </a:prstGeom>
          <a:solidFill>
            <a:srgbClr val="FFCC00"/>
          </a:solidFill>
          <a:ln w="3175">
            <a:solidFill>
              <a:srgbClr val="89A4A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Welchen Weg gehe ich?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Denkblase: wolkenförmig 20">
            <a:extLst>
              <a:ext uri="{FF2B5EF4-FFF2-40B4-BE49-F238E27FC236}">
                <a16:creationId xmlns:a16="http://schemas.microsoft.com/office/drawing/2014/main" id="{C25CCE67-B2F2-DEB4-D7FE-675C5FAE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053" y="2170342"/>
            <a:ext cx="3182489" cy="1475673"/>
          </a:xfrm>
          <a:prstGeom prst="cloudCallout">
            <a:avLst>
              <a:gd name="adj1" fmla="val -24311"/>
              <a:gd name="adj2" fmla="val 99166"/>
            </a:avLst>
          </a:prstGeom>
          <a:solidFill>
            <a:srgbClr val="4AC5D6"/>
          </a:solidFill>
          <a:ln w="3175">
            <a:solidFill>
              <a:srgbClr val="89A4A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 Ich zeige bei Lernkontrollen, Tests…., 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was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ich schon kann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enkblase: wolkenförmig 14">
            <a:extLst>
              <a:ext uri="{FF2B5EF4-FFF2-40B4-BE49-F238E27FC236}">
                <a16:creationId xmlns:a16="http://schemas.microsoft.com/office/drawing/2014/main" id="{18811EE4-0935-5CD6-C616-D1681D581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07" y="5258940"/>
            <a:ext cx="3262550" cy="847279"/>
          </a:xfrm>
          <a:prstGeom prst="cloudCallout">
            <a:avLst>
              <a:gd name="adj1" fmla="val 58497"/>
              <a:gd name="adj2" fmla="val -126577"/>
            </a:avLst>
          </a:prstGeom>
          <a:solidFill>
            <a:srgbClr val="4AC5D6"/>
          </a:solidFill>
          <a:ln w="3175">
            <a:solidFill>
              <a:srgbClr val="89A4A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600" b="1" dirty="0">
                <a:solidFill>
                  <a:schemeClr val="bg1"/>
                </a:solidFill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Ich schaue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 in die Zukunft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6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1" grpId="0" animBg="1"/>
      <p:bldP spid="23" grpId="0" uiExpand="1" build="p" animBg="1"/>
      <p:bldP spid="18" grpId="0" uiExpand="1" build="p" animBg="1"/>
      <p:bldP spid="24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chseck 22">
            <a:extLst>
              <a:ext uri="{FF2B5EF4-FFF2-40B4-BE49-F238E27FC236}">
                <a16:creationId xmlns:a16="http://schemas.microsoft.com/office/drawing/2014/main" id="{4DDA0377-92D2-5698-F5BD-887A75345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120" y="280356"/>
            <a:ext cx="3941763" cy="3256992"/>
          </a:xfrm>
          <a:prstGeom prst="hexagon">
            <a:avLst>
              <a:gd name="adj" fmla="val 24994"/>
              <a:gd name="vf" fmla="val 115470"/>
            </a:avLst>
          </a:prstGeom>
          <a:solidFill>
            <a:srgbClr val="87A4DD"/>
          </a:solidFill>
          <a:ln w="254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echseck 27">
            <a:extLst>
              <a:ext uri="{FF2B5EF4-FFF2-40B4-BE49-F238E27FC236}">
                <a16:creationId xmlns:a16="http://schemas.microsoft.com/office/drawing/2014/main" id="{25687F48-B080-C91A-1309-D1EA7B53A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316" y="3300036"/>
            <a:ext cx="4049713" cy="3395663"/>
          </a:xfrm>
          <a:prstGeom prst="hexagon">
            <a:avLst>
              <a:gd name="adj" fmla="val 25006"/>
              <a:gd name="vf" fmla="val 115470"/>
            </a:avLst>
          </a:prstGeom>
          <a:solidFill>
            <a:srgbClr val="8497B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Sechseck 18">
            <a:extLst>
              <a:ext uri="{FF2B5EF4-FFF2-40B4-BE49-F238E27FC236}">
                <a16:creationId xmlns:a16="http://schemas.microsoft.com/office/drawing/2014/main" id="{9AEE2BA9-FA41-59AA-2EC7-4446CF5A9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637" y="2402805"/>
            <a:ext cx="4156075" cy="3279775"/>
          </a:xfrm>
          <a:prstGeom prst="hexagon">
            <a:avLst>
              <a:gd name="adj" fmla="val 25003"/>
              <a:gd name="vf" fmla="val 115470"/>
            </a:avLst>
          </a:prstGeom>
          <a:solidFill>
            <a:srgbClr val="375199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Arial" panose="020B0604020202020204" pitchFamily="34" charset="0"/>
              </a:rPr>
              <a:t>.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D9EC3B79-0F9A-B80B-87CD-029A2AA87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4" y="40628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ED2D65F-E24F-478D-1490-D633D37B0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FFE17D43-08F0-FA24-E4B4-9F016789E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7A90D3-9B64-32A3-51CF-18E891E5B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E44B548-12AF-9C69-BC87-99079634D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8F77BCA7-ADA9-EB7D-6A3E-48618519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D071225E-0ADF-1F26-D24A-CCDC22CAD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adeGoth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Inhaltsplatzhalt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393089">
            <a:off x="6172441" y="3825891"/>
            <a:ext cx="1414040" cy="200445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39373">
            <a:off x="5152444" y="3960460"/>
            <a:ext cx="1488985" cy="212001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1" name="Denkblase: wolkenförmig 20">
            <a:extLst>
              <a:ext uri="{FF2B5EF4-FFF2-40B4-BE49-F238E27FC236}">
                <a16:creationId xmlns:a16="http://schemas.microsoft.com/office/drawing/2014/main" id="{C25CCE67-B2F2-DEB4-D7FE-675C5FAE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216" y="5749874"/>
            <a:ext cx="2454276" cy="939800"/>
          </a:xfrm>
          <a:prstGeom prst="cloudCallout">
            <a:avLst>
              <a:gd name="adj1" fmla="val -45921"/>
              <a:gd name="adj2" fmla="val -75960"/>
            </a:avLst>
          </a:prstGeom>
          <a:solidFill>
            <a:srgbClr val="4AC5D6"/>
          </a:solidFill>
          <a:ln w="3175">
            <a:solidFill>
              <a:srgbClr val="89A4A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2000" b="1" dirty="0">
                <a:solidFill>
                  <a:schemeClr val="bg1"/>
                </a:solidFill>
                <a:latin typeface="TradeGothic"/>
              </a:rPr>
              <a:t>Zeugnis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 t="3031" r="9517" b="23965"/>
          <a:stretch/>
        </p:blipFill>
        <p:spPr>
          <a:xfrm>
            <a:off x="3650495" y="844950"/>
            <a:ext cx="2322433" cy="1486357"/>
          </a:xfrm>
          <a:prstGeom prst="rect">
            <a:avLst/>
          </a:prstGeom>
        </p:spPr>
      </p:pic>
      <p:sp>
        <p:nvSpPr>
          <p:cNvPr id="23" name="Inhaltsplatzhalter 17">
            <a:extLst>
              <a:ext uri="{FF2B5EF4-FFF2-40B4-BE49-F238E27FC236}">
                <a16:creationId xmlns:a16="http://schemas.microsoft.com/office/drawing/2014/main" id="{FA3047BC-9AEB-EA5F-E7A2-D79CC6A8D1AA}"/>
              </a:ext>
            </a:extLst>
          </p:cNvPr>
          <p:cNvSpPr txBox="1">
            <a:spLocks/>
          </p:cNvSpPr>
          <p:nvPr/>
        </p:nvSpPr>
        <p:spPr bwMode="auto">
          <a:xfrm>
            <a:off x="5876124" y="1401034"/>
            <a:ext cx="3198107" cy="900224"/>
          </a:xfrm>
          <a:prstGeom prst="cloudCallout">
            <a:avLst>
              <a:gd name="adj1" fmla="val -62608"/>
              <a:gd name="adj2" fmla="val 38014"/>
            </a:avLst>
          </a:prstGeom>
          <a:solidFill>
            <a:srgbClr val="4AC5D6"/>
          </a:solidFill>
          <a:ln w="3175" cap="flat" cmpd="sng" algn="ctr">
            <a:solidFill>
              <a:srgbClr val="89A4A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Char char="•"/>
              <a:defRPr sz="17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Tx/>
              <a:buNone/>
            </a:pPr>
            <a:r>
              <a:rPr lang="de-CH" sz="2000" b="1" kern="0" spc="-15" dirty="0"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Standortgespräch</a:t>
            </a:r>
            <a:endParaRPr lang="de-CH" sz="1600" kern="0" spc="-15" dirty="0"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D83DF70-2439-DA7A-3F52-D726A1C60DD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5"/>
          <a:stretch/>
        </p:blipFill>
        <p:spPr>
          <a:xfrm>
            <a:off x="1595414" y="3151323"/>
            <a:ext cx="2322434" cy="1785169"/>
          </a:xfrm>
          <a:prstGeom prst="rect">
            <a:avLst/>
          </a:prstGeom>
        </p:spPr>
      </p:pic>
      <p:sp>
        <p:nvSpPr>
          <p:cNvPr id="19" name="Denkblase: wolkenförmig 18">
            <a:extLst>
              <a:ext uri="{FF2B5EF4-FFF2-40B4-BE49-F238E27FC236}">
                <a16:creationId xmlns:a16="http://schemas.microsoft.com/office/drawing/2014/main" id="{A27E522A-6DA5-8D3A-2777-B0615E38F689}"/>
              </a:ext>
            </a:extLst>
          </p:cNvPr>
          <p:cNvSpPr/>
          <p:nvPr/>
        </p:nvSpPr>
        <p:spPr>
          <a:xfrm>
            <a:off x="2998034" y="2399388"/>
            <a:ext cx="3582446" cy="1671462"/>
          </a:xfrm>
          <a:prstGeom prst="cloudCallout">
            <a:avLst>
              <a:gd name="adj1" fmla="val -5521"/>
              <a:gd name="adj2" fmla="val 75624"/>
            </a:avLst>
          </a:prstGeom>
          <a:solidFill>
            <a:srgbClr val="FFCC00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b="1" spc="-15" dirty="0"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Wie werde ich </a:t>
            </a:r>
            <a:r>
              <a:rPr lang="de-CH" sz="2000" b="1" spc="-15" dirty="0"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informiert?</a:t>
            </a:r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24" name="Denkblase: wolkenförmig 14">
            <a:extLst>
              <a:ext uri="{FF2B5EF4-FFF2-40B4-BE49-F238E27FC236}">
                <a16:creationId xmlns:a16="http://schemas.microsoft.com/office/drawing/2014/main" id="{18811EE4-0935-5CD6-C616-D1681D581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8" y="1056488"/>
            <a:ext cx="2937799" cy="1665601"/>
          </a:xfrm>
          <a:prstGeom prst="cloudCallout">
            <a:avLst>
              <a:gd name="adj1" fmla="val 21300"/>
              <a:gd name="adj2" fmla="val 99213"/>
            </a:avLst>
          </a:prstGeom>
          <a:solidFill>
            <a:srgbClr val="4AC5D6"/>
          </a:solidFill>
          <a:ln w="3175">
            <a:solidFill>
              <a:srgbClr val="89A4A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Massnahmen</a:t>
            </a: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/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adeGothic"/>
                <a:ea typeface="Oswald" panose="00000500000000000000" pitchFamily="2" charset="0"/>
                <a:cs typeface="Oswald" panose="00000500000000000000" pitchFamily="2" charset="0"/>
              </a:rPr>
              <a:t>Schullaufbahn-entscheide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0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1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nkblase: wolkenförmig 2">
            <a:extLst>
              <a:ext uri="{FF2B5EF4-FFF2-40B4-BE49-F238E27FC236}">
                <a16:creationId xmlns:a16="http://schemas.microsoft.com/office/drawing/2014/main" id="{734FDCE2-7169-90C2-AD82-688C846E5047}"/>
              </a:ext>
            </a:extLst>
          </p:cNvPr>
          <p:cNvSpPr/>
          <p:nvPr/>
        </p:nvSpPr>
        <p:spPr>
          <a:xfrm>
            <a:off x="107504" y="149687"/>
            <a:ext cx="4083106" cy="1800200"/>
          </a:xfrm>
          <a:prstGeom prst="cloudCallout">
            <a:avLst>
              <a:gd name="adj1" fmla="val -13945"/>
              <a:gd name="adj2" fmla="val 94465"/>
            </a:avLst>
          </a:prstGeom>
          <a:solidFill>
            <a:srgbClr val="FFCC00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2000" spc="-15" dirty="0">
              <a:solidFill>
                <a:srgbClr val="AFF272"/>
              </a:solidFill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7" name="Freihandform 6"/>
          <p:cNvSpPr/>
          <p:nvPr/>
        </p:nvSpPr>
        <p:spPr>
          <a:xfrm rot="717710">
            <a:off x="1278554" y="2896286"/>
            <a:ext cx="5581096" cy="2851878"/>
          </a:xfrm>
          <a:custGeom>
            <a:avLst/>
            <a:gdLst>
              <a:gd name="connsiteX0" fmla="*/ 5038 w 5499917"/>
              <a:gd name="connsiteY0" fmla="*/ 460898 h 2138243"/>
              <a:gd name="connsiteX1" fmla="*/ 212857 w 5499917"/>
              <a:gd name="connsiteY1" fmla="*/ 2040317 h 2138243"/>
              <a:gd name="connsiteX2" fmla="*/ 1390493 w 5499917"/>
              <a:gd name="connsiteY2" fmla="*/ 834971 h 2138243"/>
              <a:gd name="connsiteX3" fmla="*/ 2360311 w 5499917"/>
              <a:gd name="connsiteY3" fmla="*/ 1430717 h 2138243"/>
              <a:gd name="connsiteX4" fmla="*/ 2817511 w 5499917"/>
              <a:gd name="connsiteY4" fmla="*/ 100680 h 2138243"/>
              <a:gd name="connsiteX5" fmla="*/ 3676493 w 5499917"/>
              <a:gd name="connsiteY5" fmla="*/ 322353 h 2138243"/>
              <a:gd name="connsiteX6" fmla="*/ 2692820 w 5499917"/>
              <a:gd name="connsiteY6" fmla="*/ 2137298 h 2138243"/>
              <a:gd name="connsiteX7" fmla="*/ 5297475 w 5499917"/>
              <a:gd name="connsiteY7" fmla="*/ 571735 h 2138243"/>
              <a:gd name="connsiteX8" fmla="*/ 5325184 w 5499917"/>
              <a:gd name="connsiteY8" fmla="*/ 544026 h 2138243"/>
              <a:gd name="connsiteX9" fmla="*/ 5325184 w 5499917"/>
              <a:gd name="connsiteY9" fmla="*/ 544026 h 213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99917" h="2138243">
                <a:moveTo>
                  <a:pt x="5038" y="460898"/>
                </a:moveTo>
                <a:cubicBezTo>
                  <a:pt x="-6507" y="1219435"/>
                  <a:pt x="-18052" y="1977972"/>
                  <a:pt x="212857" y="2040317"/>
                </a:cubicBezTo>
                <a:cubicBezTo>
                  <a:pt x="443766" y="2102663"/>
                  <a:pt x="1032584" y="936571"/>
                  <a:pt x="1390493" y="834971"/>
                </a:cubicBezTo>
                <a:cubicBezTo>
                  <a:pt x="1748402" y="733371"/>
                  <a:pt x="2122475" y="1553099"/>
                  <a:pt x="2360311" y="1430717"/>
                </a:cubicBezTo>
                <a:cubicBezTo>
                  <a:pt x="2598147" y="1308335"/>
                  <a:pt x="2598147" y="285407"/>
                  <a:pt x="2817511" y="100680"/>
                </a:cubicBezTo>
                <a:cubicBezTo>
                  <a:pt x="3036875" y="-84047"/>
                  <a:pt x="3697275" y="-17083"/>
                  <a:pt x="3676493" y="322353"/>
                </a:cubicBezTo>
                <a:cubicBezTo>
                  <a:pt x="3655711" y="661789"/>
                  <a:pt x="2422656" y="2095734"/>
                  <a:pt x="2692820" y="2137298"/>
                </a:cubicBezTo>
                <a:cubicBezTo>
                  <a:pt x="2962984" y="2178862"/>
                  <a:pt x="4858748" y="837280"/>
                  <a:pt x="5297475" y="571735"/>
                </a:cubicBezTo>
                <a:cubicBezTo>
                  <a:pt x="5736202" y="306190"/>
                  <a:pt x="5325184" y="544026"/>
                  <a:pt x="5325184" y="544026"/>
                </a:cubicBezTo>
                <a:lnTo>
                  <a:pt x="5325184" y="544026"/>
                </a:lnTo>
              </a:path>
            </a:pathLst>
          </a:custGeom>
          <a:noFill/>
          <a:ln w="76200">
            <a:solidFill>
              <a:srgbClr val="9AA769"/>
            </a:solidFill>
            <a:prstDash val="sysDash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enkblase: wolkenförmig 2">
            <a:extLst>
              <a:ext uri="{FF2B5EF4-FFF2-40B4-BE49-F238E27FC236}">
                <a16:creationId xmlns:a16="http://schemas.microsoft.com/office/drawing/2014/main" id="{734FDCE2-7169-90C2-AD82-688C846E5047}"/>
              </a:ext>
            </a:extLst>
          </p:cNvPr>
          <p:cNvSpPr/>
          <p:nvPr/>
        </p:nvSpPr>
        <p:spPr>
          <a:xfrm>
            <a:off x="467544" y="5013176"/>
            <a:ext cx="3179027" cy="1783899"/>
          </a:xfrm>
          <a:prstGeom prst="cloudCallout">
            <a:avLst>
              <a:gd name="adj1" fmla="val 59031"/>
              <a:gd name="adj2" fmla="val -65125"/>
            </a:avLst>
          </a:prstGeom>
          <a:solidFill>
            <a:srgbClr val="4AC5D6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2000" spc="-15" dirty="0"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  <p:sp>
        <p:nvSpPr>
          <p:cNvPr id="6" name="Denkblase: wolkenförmig 2">
            <a:extLst>
              <a:ext uri="{FF2B5EF4-FFF2-40B4-BE49-F238E27FC236}">
                <a16:creationId xmlns:a16="http://schemas.microsoft.com/office/drawing/2014/main" id="{734FDCE2-7169-90C2-AD82-688C846E5047}"/>
              </a:ext>
            </a:extLst>
          </p:cNvPr>
          <p:cNvSpPr/>
          <p:nvPr/>
        </p:nvSpPr>
        <p:spPr>
          <a:xfrm>
            <a:off x="5796136" y="1253926"/>
            <a:ext cx="3255522" cy="1790915"/>
          </a:xfrm>
          <a:prstGeom prst="cloudCallout">
            <a:avLst>
              <a:gd name="adj1" fmla="val -13945"/>
              <a:gd name="adj2" fmla="val 94465"/>
            </a:avLst>
          </a:prstGeom>
          <a:solidFill>
            <a:srgbClr val="B8ED59"/>
          </a:solidFill>
          <a:ln w="3175">
            <a:solidFill>
              <a:srgbClr val="89A4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2000" spc="-15" dirty="0">
              <a:solidFill>
                <a:srgbClr val="AFF272"/>
              </a:solidFill>
              <a:effectLst/>
              <a:latin typeface="TradeGothic"/>
              <a:ea typeface="Oswald" panose="00000500000000000000" pitchFamily="2" charset="0"/>
              <a:cs typeface="Oswa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</p:bldLst>
  </p:timing>
</p:sld>
</file>

<file path=ppt/theme/theme1.xml><?xml version="1.0" encoding="utf-8"?>
<a:theme xmlns:a="http://schemas.openxmlformats.org/drawingml/2006/main" name="Verwaltung Kanton Schwyz">
  <a:themeElements>
    <a:clrScheme name="Verwaltung Kanton Schwyz_j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waltung Kanton Schwyz_jpg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erwaltung Kanton Schwyz_j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waltung Kanton Schwyz_j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waltung Kanton Schwyz_j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waltung Kanton Schwyz_j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waltung Kanton Schwyz_j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waltung Kanton Schwyz_j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waltung Kanton Schwyz_j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waltung Kanton Schwyz_j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waltung Kanton Schwyz_j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waltung Kanton Schwyz_j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waltung Kanton Schwyz_j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waltung Kanton Schwyz_j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waltung Kanton Schwyz_jpg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Bildschirmpräsentation 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Oswald</vt:lpstr>
      <vt:lpstr>TradeGothic</vt:lpstr>
      <vt:lpstr>TradeGothic Light</vt:lpstr>
      <vt:lpstr>Verwaltung Kanton Schwyz</vt:lpstr>
      <vt:lpstr>Informationen für Schülerinnen und Schüler    zur förderorientierten Beurteilung und zum Beurteilungsreglement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Kantonale Verwaltung Schwyz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Fachaustausch ASP – ASC  Fragenkatalog  „Kompetenzen von Schulleitungen“</dc:title>
  <dc:creator>Bruno Hauser</dc:creator>
  <dc:description>Powerpoint Vorlage_x000d_
Verwaltung Kanton Schwyz_x000d_
gemäss Gestaltungsrichtlinien (Oktober 2008)</dc:description>
  <cp:lastModifiedBy>Franziska Lustenberger</cp:lastModifiedBy>
  <cp:revision>440</cp:revision>
  <cp:lastPrinted>2023-06-14T14:48:48Z</cp:lastPrinted>
  <dcterms:created xsi:type="dcterms:W3CDTF">2018-11-13T07:50:16Z</dcterms:created>
  <dcterms:modified xsi:type="dcterms:W3CDTF">2023-06-19T10:38:36Z</dcterms:modified>
</cp:coreProperties>
</file>